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51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5143500" type="screen16x9"/>
  <p:notesSz cx="6858000" cy="9144000"/>
  <p:embeddedFontLst>
    <p:embeddedFont>
      <p:font typeface="Nunito" pitchFamily="2" charset="0"/>
      <p:regular r:id="rId28"/>
      <p:bold r:id="rId29"/>
      <p:italic r:id="rId30"/>
      <p:boldItalic r:id="rId31"/>
    </p:embeddedFont>
    <p:embeddedFont>
      <p:font typeface="Tw Cen MT" panose="020B06020201040206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hJ1FidTWtItOd4NlaaKbgY+Lee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E9654-C8E0-44B3-865D-10D76CF4B28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3C389EA-EF13-4603-926D-6514876B57D2}">
      <dgm:prSet/>
      <dgm:spPr/>
      <dgm:t>
        <a:bodyPr/>
        <a:lstStyle/>
        <a:p>
          <a:pPr>
            <a:defRPr cap="all"/>
          </a:pPr>
          <a:r>
            <a:rPr lang="pt-BR" baseline="0"/>
            <a:t>Um modelo de regressão linear pode ser usado para calibrar o sistema de medição, relacionando os dados obtidos pelo interferômetro a laser com medidas de referência conhecidas. Isso permite corrigir quaisquer desvios ou viés presentes nas medições.</a:t>
          </a:r>
          <a:endParaRPr lang="en-US"/>
        </a:p>
      </dgm:t>
    </dgm:pt>
    <dgm:pt modelId="{30C936AB-BCA6-4194-8188-DADDA6B6BC51}" type="parTrans" cxnId="{34E8D0F8-CE4D-4E4F-A17C-2EB6E909BF8D}">
      <dgm:prSet/>
      <dgm:spPr/>
      <dgm:t>
        <a:bodyPr/>
        <a:lstStyle/>
        <a:p>
          <a:endParaRPr lang="en-US"/>
        </a:p>
      </dgm:t>
    </dgm:pt>
    <dgm:pt modelId="{0E2A2514-7ED6-45F5-B541-5B3B28818D45}" type="sibTrans" cxnId="{34E8D0F8-CE4D-4E4F-A17C-2EB6E909BF8D}">
      <dgm:prSet/>
      <dgm:spPr/>
      <dgm:t>
        <a:bodyPr/>
        <a:lstStyle/>
        <a:p>
          <a:endParaRPr lang="en-US"/>
        </a:p>
      </dgm:t>
    </dgm:pt>
    <dgm:pt modelId="{A6872A8D-45E0-41BE-9D5F-81FC795055AD}">
      <dgm:prSet/>
      <dgm:spPr/>
      <dgm:t>
        <a:bodyPr/>
        <a:lstStyle/>
        <a:p>
          <a:pPr>
            <a:defRPr cap="all"/>
          </a:pPr>
          <a:r>
            <a:rPr lang="pt-BR" baseline="0"/>
            <a:t>Identificar e corrigir erros sistemáticos nas medições é essencial para melhorar a precisão do sistema. Um modelo de regressão linear pode ajudar a quantificar e corrigir esses erros, ajustando os dados medidos para compensar essas discrepâncias.</a:t>
          </a:r>
          <a:endParaRPr lang="en-US"/>
        </a:p>
      </dgm:t>
    </dgm:pt>
    <dgm:pt modelId="{136D887A-B12F-411D-BFF2-46FEC42578E7}" type="parTrans" cxnId="{69BFA270-FF19-44E5-B794-9D02CCF75F82}">
      <dgm:prSet/>
      <dgm:spPr/>
      <dgm:t>
        <a:bodyPr/>
        <a:lstStyle/>
        <a:p>
          <a:endParaRPr lang="en-US"/>
        </a:p>
      </dgm:t>
    </dgm:pt>
    <dgm:pt modelId="{0ADE60C9-44B0-46A8-821E-51D18B9C3B53}" type="sibTrans" cxnId="{69BFA270-FF19-44E5-B794-9D02CCF75F82}">
      <dgm:prSet/>
      <dgm:spPr/>
      <dgm:t>
        <a:bodyPr/>
        <a:lstStyle/>
        <a:p>
          <a:endParaRPr lang="en-US"/>
        </a:p>
      </dgm:t>
    </dgm:pt>
    <dgm:pt modelId="{E94CCD12-8F7E-4552-95AA-AD8E0CD443E0}">
      <dgm:prSet/>
      <dgm:spPr/>
      <dgm:t>
        <a:bodyPr/>
        <a:lstStyle/>
        <a:p>
          <a:pPr>
            <a:defRPr cap="all"/>
          </a:pPr>
          <a:r>
            <a:rPr lang="pt-BR" baseline="0"/>
            <a:t>Além de corrigir os erros existentes, um modelo de regressão linear também pode ser usado para prever valores futuros com base nos dados históricos. Isso pode ajudar a antecipar problemas potenciais e otimizar o desempenho do sistema.</a:t>
          </a:r>
          <a:endParaRPr lang="en-US"/>
        </a:p>
      </dgm:t>
    </dgm:pt>
    <dgm:pt modelId="{A0BB3740-E59D-4ECD-B407-2706F2E180F6}" type="parTrans" cxnId="{091C5016-D405-4BB8-B692-B4BE42337C8B}">
      <dgm:prSet/>
      <dgm:spPr/>
      <dgm:t>
        <a:bodyPr/>
        <a:lstStyle/>
        <a:p>
          <a:endParaRPr lang="en-US"/>
        </a:p>
      </dgm:t>
    </dgm:pt>
    <dgm:pt modelId="{D86AAF40-A042-4289-A6C3-C0A5B60964FA}" type="sibTrans" cxnId="{091C5016-D405-4BB8-B692-B4BE42337C8B}">
      <dgm:prSet/>
      <dgm:spPr/>
      <dgm:t>
        <a:bodyPr/>
        <a:lstStyle/>
        <a:p>
          <a:endParaRPr lang="en-US"/>
        </a:p>
      </dgm:t>
    </dgm:pt>
    <dgm:pt modelId="{7B7633A1-49EF-4FB1-A56C-2CD6FB0AE6F5}" type="pres">
      <dgm:prSet presAssocID="{0A9E9654-C8E0-44B3-865D-10D76CF4B28D}" presName="root" presStyleCnt="0">
        <dgm:presLayoutVars>
          <dgm:dir/>
          <dgm:resizeHandles val="exact"/>
        </dgm:presLayoutVars>
      </dgm:prSet>
      <dgm:spPr/>
    </dgm:pt>
    <dgm:pt modelId="{CF864F78-B22C-474E-ADB7-93C2C47EF15A}" type="pres">
      <dgm:prSet presAssocID="{A3C389EA-EF13-4603-926D-6514876B57D2}" presName="compNode" presStyleCnt="0"/>
      <dgm:spPr/>
    </dgm:pt>
    <dgm:pt modelId="{C19956AD-C4CB-45D8-8A56-39BC549A75AE}" type="pres">
      <dgm:prSet presAssocID="{A3C389EA-EF13-4603-926D-6514876B57D2}" presName="iconBgRect" presStyleLbl="bgShp" presStyleIdx="0" presStyleCnt="3"/>
      <dgm:spPr/>
    </dgm:pt>
    <dgm:pt modelId="{5BADA77B-4288-49E3-A7B2-19621917A8C1}" type="pres">
      <dgm:prSet presAssocID="{A3C389EA-EF13-4603-926D-6514876B57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7FEDAAE4-FF0D-4403-B190-4D92556A97DB}" type="pres">
      <dgm:prSet presAssocID="{A3C389EA-EF13-4603-926D-6514876B57D2}" presName="spaceRect" presStyleCnt="0"/>
      <dgm:spPr/>
    </dgm:pt>
    <dgm:pt modelId="{5EDAD530-B64E-47CE-862E-AE0F3AAFA584}" type="pres">
      <dgm:prSet presAssocID="{A3C389EA-EF13-4603-926D-6514876B57D2}" presName="textRect" presStyleLbl="revTx" presStyleIdx="0" presStyleCnt="3">
        <dgm:presLayoutVars>
          <dgm:chMax val="1"/>
          <dgm:chPref val="1"/>
        </dgm:presLayoutVars>
      </dgm:prSet>
      <dgm:spPr/>
    </dgm:pt>
    <dgm:pt modelId="{199FD49B-8678-49F6-9CEF-E4F93B7E7231}" type="pres">
      <dgm:prSet presAssocID="{0E2A2514-7ED6-45F5-B541-5B3B28818D45}" presName="sibTrans" presStyleCnt="0"/>
      <dgm:spPr/>
    </dgm:pt>
    <dgm:pt modelId="{18E2C9A6-EB11-4894-8D1D-90AE9D9F7FE7}" type="pres">
      <dgm:prSet presAssocID="{A6872A8D-45E0-41BE-9D5F-81FC795055AD}" presName="compNode" presStyleCnt="0"/>
      <dgm:spPr/>
    </dgm:pt>
    <dgm:pt modelId="{16613303-1D10-43F7-81D9-D68F7A87189E}" type="pres">
      <dgm:prSet presAssocID="{A6872A8D-45E0-41BE-9D5F-81FC795055AD}" presName="iconBgRect" presStyleLbl="bgShp" presStyleIdx="1" presStyleCnt="3"/>
      <dgm:spPr/>
    </dgm:pt>
    <dgm:pt modelId="{2339B91D-E099-4DD4-B979-D4B2BA2261CD}" type="pres">
      <dgm:prSet presAssocID="{A6872A8D-45E0-41BE-9D5F-81FC795055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1C830E5E-D142-4E7C-9913-03E4867C9463}" type="pres">
      <dgm:prSet presAssocID="{A6872A8D-45E0-41BE-9D5F-81FC795055AD}" presName="spaceRect" presStyleCnt="0"/>
      <dgm:spPr/>
    </dgm:pt>
    <dgm:pt modelId="{D9AEA58B-1EF8-4C75-A886-5454C3716E66}" type="pres">
      <dgm:prSet presAssocID="{A6872A8D-45E0-41BE-9D5F-81FC795055AD}" presName="textRect" presStyleLbl="revTx" presStyleIdx="1" presStyleCnt="3">
        <dgm:presLayoutVars>
          <dgm:chMax val="1"/>
          <dgm:chPref val="1"/>
        </dgm:presLayoutVars>
      </dgm:prSet>
      <dgm:spPr/>
    </dgm:pt>
    <dgm:pt modelId="{77158F59-FBDE-47A8-B9E7-D3A8A7652F15}" type="pres">
      <dgm:prSet presAssocID="{0ADE60C9-44B0-46A8-821E-51D18B9C3B53}" presName="sibTrans" presStyleCnt="0"/>
      <dgm:spPr/>
    </dgm:pt>
    <dgm:pt modelId="{AC793A2A-5938-42E1-A7E3-85D08A64FB15}" type="pres">
      <dgm:prSet presAssocID="{E94CCD12-8F7E-4552-95AA-AD8E0CD443E0}" presName="compNode" presStyleCnt="0"/>
      <dgm:spPr/>
    </dgm:pt>
    <dgm:pt modelId="{6C0424AE-6225-42C7-BC0E-51F0CEAEAA34}" type="pres">
      <dgm:prSet presAssocID="{E94CCD12-8F7E-4552-95AA-AD8E0CD443E0}" presName="iconBgRect" presStyleLbl="bgShp" presStyleIdx="2" presStyleCnt="3"/>
      <dgm:spPr/>
    </dgm:pt>
    <dgm:pt modelId="{DA16A7E7-E713-4C91-B899-9506DF324A49}" type="pres">
      <dgm:prSet presAssocID="{E94CCD12-8F7E-4552-95AA-AD8E0CD443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7915E040-4288-4F61-BB15-63D7A17DA5BD}" type="pres">
      <dgm:prSet presAssocID="{E94CCD12-8F7E-4552-95AA-AD8E0CD443E0}" presName="spaceRect" presStyleCnt="0"/>
      <dgm:spPr/>
    </dgm:pt>
    <dgm:pt modelId="{912A9FAC-5596-4134-A316-0A270901DB10}" type="pres">
      <dgm:prSet presAssocID="{E94CCD12-8F7E-4552-95AA-AD8E0CD443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1C5016-D405-4BB8-B692-B4BE42337C8B}" srcId="{0A9E9654-C8E0-44B3-865D-10D76CF4B28D}" destId="{E94CCD12-8F7E-4552-95AA-AD8E0CD443E0}" srcOrd="2" destOrd="0" parTransId="{A0BB3740-E59D-4ECD-B407-2706F2E180F6}" sibTransId="{D86AAF40-A042-4289-A6C3-C0A5B60964FA}"/>
    <dgm:cxn modelId="{4E5ECD5B-EA50-4EA2-9896-ABF041ECBBDE}" type="presOf" srcId="{0A9E9654-C8E0-44B3-865D-10D76CF4B28D}" destId="{7B7633A1-49EF-4FB1-A56C-2CD6FB0AE6F5}" srcOrd="0" destOrd="0" presId="urn:microsoft.com/office/officeart/2018/5/layout/IconCircleLabelList"/>
    <dgm:cxn modelId="{3922EB6C-A4AF-4A5C-ADFC-1D59C0473187}" type="presOf" srcId="{A3C389EA-EF13-4603-926D-6514876B57D2}" destId="{5EDAD530-B64E-47CE-862E-AE0F3AAFA584}" srcOrd="0" destOrd="0" presId="urn:microsoft.com/office/officeart/2018/5/layout/IconCircleLabelList"/>
    <dgm:cxn modelId="{69BFA270-FF19-44E5-B794-9D02CCF75F82}" srcId="{0A9E9654-C8E0-44B3-865D-10D76CF4B28D}" destId="{A6872A8D-45E0-41BE-9D5F-81FC795055AD}" srcOrd="1" destOrd="0" parTransId="{136D887A-B12F-411D-BFF2-46FEC42578E7}" sibTransId="{0ADE60C9-44B0-46A8-821E-51D18B9C3B53}"/>
    <dgm:cxn modelId="{7BB577AA-AFCF-4F81-B286-017ED1258292}" type="presOf" srcId="{A6872A8D-45E0-41BE-9D5F-81FC795055AD}" destId="{D9AEA58B-1EF8-4C75-A886-5454C3716E66}" srcOrd="0" destOrd="0" presId="urn:microsoft.com/office/officeart/2018/5/layout/IconCircleLabelList"/>
    <dgm:cxn modelId="{20CEFBE6-6997-4797-B23F-2032B84B01C8}" type="presOf" srcId="{E94CCD12-8F7E-4552-95AA-AD8E0CD443E0}" destId="{912A9FAC-5596-4134-A316-0A270901DB10}" srcOrd="0" destOrd="0" presId="urn:microsoft.com/office/officeart/2018/5/layout/IconCircleLabelList"/>
    <dgm:cxn modelId="{34E8D0F8-CE4D-4E4F-A17C-2EB6E909BF8D}" srcId="{0A9E9654-C8E0-44B3-865D-10D76CF4B28D}" destId="{A3C389EA-EF13-4603-926D-6514876B57D2}" srcOrd="0" destOrd="0" parTransId="{30C936AB-BCA6-4194-8188-DADDA6B6BC51}" sibTransId="{0E2A2514-7ED6-45F5-B541-5B3B28818D45}"/>
    <dgm:cxn modelId="{5742995B-D0D2-46C9-8338-22D1573E9276}" type="presParOf" srcId="{7B7633A1-49EF-4FB1-A56C-2CD6FB0AE6F5}" destId="{CF864F78-B22C-474E-ADB7-93C2C47EF15A}" srcOrd="0" destOrd="0" presId="urn:microsoft.com/office/officeart/2018/5/layout/IconCircleLabelList"/>
    <dgm:cxn modelId="{0C9BA248-2B02-4C90-BCA9-0D8E3DA5822B}" type="presParOf" srcId="{CF864F78-B22C-474E-ADB7-93C2C47EF15A}" destId="{C19956AD-C4CB-45D8-8A56-39BC549A75AE}" srcOrd="0" destOrd="0" presId="urn:microsoft.com/office/officeart/2018/5/layout/IconCircleLabelList"/>
    <dgm:cxn modelId="{18688D07-F3BE-4D85-AF66-C6A6529B0F6D}" type="presParOf" srcId="{CF864F78-B22C-474E-ADB7-93C2C47EF15A}" destId="{5BADA77B-4288-49E3-A7B2-19621917A8C1}" srcOrd="1" destOrd="0" presId="urn:microsoft.com/office/officeart/2018/5/layout/IconCircleLabelList"/>
    <dgm:cxn modelId="{CDE21BA7-5598-4B9E-AD69-020ED784360E}" type="presParOf" srcId="{CF864F78-B22C-474E-ADB7-93C2C47EF15A}" destId="{7FEDAAE4-FF0D-4403-B190-4D92556A97DB}" srcOrd="2" destOrd="0" presId="urn:microsoft.com/office/officeart/2018/5/layout/IconCircleLabelList"/>
    <dgm:cxn modelId="{58461458-41C6-44B6-8770-DF95C830298B}" type="presParOf" srcId="{CF864F78-B22C-474E-ADB7-93C2C47EF15A}" destId="{5EDAD530-B64E-47CE-862E-AE0F3AAFA584}" srcOrd="3" destOrd="0" presId="urn:microsoft.com/office/officeart/2018/5/layout/IconCircleLabelList"/>
    <dgm:cxn modelId="{2339795C-272D-4B32-8AB0-FFF3818F2864}" type="presParOf" srcId="{7B7633A1-49EF-4FB1-A56C-2CD6FB0AE6F5}" destId="{199FD49B-8678-49F6-9CEF-E4F93B7E7231}" srcOrd="1" destOrd="0" presId="urn:microsoft.com/office/officeart/2018/5/layout/IconCircleLabelList"/>
    <dgm:cxn modelId="{4CEEC4B0-D1DB-4B29-B5AF-78198C8D5E11}" type="presParOf" srcId="{7B7633A1-49EF-4FB1-A56C-2CD6FB0AE6F5}" destId="{18E2C9A6-EB11-4894-8D1D-90AE9D9F7FE7}" srcOrd="2" destOrd="0" presId="urn:microsoft.com/office/officeart/2018/5/layout/IconCircleLabelList"/>
    <dgm:cxn modelId="{1D538BEE-5A39-4768-A5D6-379117A318B1}" type="presParOf" srcId="{18E2C9A6-EB11-4894-8D1D-90AE9D9F7FE7}" destId="{16613303-1D10-43F7-81D9-D68F7A87189E}" srcOrd="0" destOrd="0" presId="urn:microsoft.com/office/officeart/2018/5/layout/IconCircleLabelList"/>
    <dgm:cxn modelId="{1EBF85C2-4CE5-4250-A85E-0F6ECA487786}" type="presParOf" srcId="{18E2C9A6-EB11-4894-8D1D-90AE9D9F7FE7}" destId="{2339B91D-E099-4DD4-B979-D4B2BA2261CD}" srcOrd="1" destOrd="0" presId="urn:microsoft.com/office/officeart/2018/5/layout/IconCircleLabelList"/>
    <dgm:cxn modelId="{35EC5F3B-4C60-4961-A2E4-B51B54C6B6C8}" type="presParOf" srcId="{18E2C9A6-EB11-4894-8D1D-90AE9D9F7FE7}" destId="{1C830E5E-D142-4E7C-9913-03E4867C9463}" srcOrd="2" destOrd="0" presId="urn:microsoft.com/office/officeart/2018/5/layout/IconCircleLabelList"/>
    <dgm:cxn modelId="{DBB8A61C-4714-4DEF-8430-162AFA50B738}" type="presParOf" srcId="{18E2C9A6-EB11-4894-8D1D-90AE9D9F7FE7}" destId="{D9AEA58B-1EF8-4C75-A886-5454C3716E66}" srcOrd="3" destOrd="0" presId="urn:microsoft.com/office/officeart/2018/5/layout/IconCircleLabelList"/>
    <dgm:cxn modelId="{F7484CA6-A4F9-492D-8263-7FADB0635BB6}" type="presParOf" srcId="{7B7633A1-49EF-4FB1-A56C-2CD6FB0AE6F5}" destId="{77158F59-FBDE-47A8-B9E7-D3A8A7652F15}" srcOrd="3" destOrd="0" presId="urn:microsoft.com/office/officeart/2018/5/layout/IconCircleLabelList"/>
    <dgm:cxn modelId="{5458A8BC-59F6-4DE5-AD21-C81473AEBE87}" type="presParOf" srcId="{7B7633A1-49EF-4FB1-A56C-2CD6FB0AE6F5}" destId="{AC793A2A-5938-42E1-A7E3-85D08A64FB15}" srcOrd="4" destOrd="0" presId="urn:microsoft.com/office/officeart/2018/5/layout/IconCircleLabelList"/>
    <dgm:cxn modelId="{737392FB-AA69-42FE-B37D-C31CF52C4E6A}" type="presParOf" srcId="{AC793A2A-5938-42E1-A7E3-85D08A64FB15}" destId="{6C0424AE-6225-42C7-BC0E-51F0CEAEAA34}" srcOrd="0" destOrd="0" presId="urn:microsoft.com/office/officeart/2018/5/layout/IconCircleLabelList"/>
    <dgm:cxn modelId="{87B6228A-D7EC-459B-A834-D2758ED1F354}" type="presParOf" srcId="{AC793A2A-5938-42E1-A7E3-85D08A64FB15}" destId="{DA16A7E7-E713-4C91-B899-9506DF324A49}" srcOrd="1" destOrd="0" presId="urn:microsoft.com/office/officeart/2018/5/layout/IconCircleLabelList"/>
    <dgm:cxn modelId="{BF7F7793-75EC-4D17-A916-F41CF3D488DB}" type="presParOf" srcId="{AC793A2A-5938-42E1-A7E3-85D08A64FB15}" destId="{7915E040-4288-4F61-BB15-63D7A17DA5BD}" srcOrd="2" destOrd="0" presId="urn:microsoft.com/office/officeart/2018/5/layout/IconCircleLabelList"/>
    <dgm:cxn modelId="{B040E9C5-D246-4CC0-BB66-D1D095EB3A17}" type="presParOf" srcId="{AC793A2A-5938-42E1-A7E3-85D08A64FB15}" destId="{912A9FAC-5596-4134-A316-0A270901DB1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F8A3DE-3A6A-4FE6-B9D7-3B35B59FB41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61AB175-0533-4CB6-B995-E3A22CCAA44D}">
      <dgm:prSet/>
      <dgm:spPr/>
      <dgm:t>
        <a:bodyPr/>
        <a:lstStyle/>
        <a:p>
          <a:pPr>
            <a:defRPr b="1"/>
          </a:pPr>
          <a:r>
            <a:rPr lang="pt-BR"/>
            <a:t>Modelo de regressão linear múltipla:</a:t>
          </a:r>
          <a:endParaRPr lang="en-US"/>
        </a:p>
      </dgm:t>
    </dgm:pt>
    <dgm:pt modelId="{93DA214A-F26C-4550-976F-6B25772799C3}" type="parTrans" cxnId="{26352124-5312-4874-8609-D391494F6AFB}">
      <dgm:prSet/>
      <dgm:spPr/>
      <dgm:t>
        <a:bodyPr/>
        <a:lstStyle/>
        <a:p>
          <a:endParaRPr lang="en-US"/>
        </a:p>
      </dgm:t>
    </dgm:pt>
    <dgm:pt modelId="{5420174B-54BD-4E75-B77C-D818367BA327}" type="sibTrans" cxnId="{26352124-5312-4874-8609-D391494F6AFB}">
      <dgm:prSet/>
      <dgm:spPr/>
      <dgm:t>
        <a:bodyPr/>
        <a:lstStyle/>
        <a:p>
          <a:endParaRPr lang="en-US"/>
        </a:p>
      </dgm:t>
    </dgm:pt>
    <dgm:pt modelId="{E7B3AB48-0130-4F04-A47E-C082AEBF02B2}">
      <dgm:prSet/>
      <dgm:spPr/>
      <dgm:t>
        <a:bodyPr/>
        <a:lstStyle/>
        <a:p>
          <a:r>
            <a:rPr lang="pt-BR"/>
            <a:t>O modelo descreve a relação entre a variável de resposta Yi​ e as variáveis preditoras xki​, onde i representa o número de observações e k o número de variáveis preditoras (termopares). O modelo inclui os coeficientes de inclinação (1,2,...,β1​,β2​,...,βk​) e o termo de interceptação (β0​).</a:t>
          </a:r>
          <a:endParaRPr lang="en-US"/>
        </a:p>
      </dgm:t>
    </dgm:pt>
    <dgm:pt modelId="{A0F62769-4CC5-43CB-8EE6-C06608ED3F5C}" type="parTrans" cxnId="{4439882D-9CF2-4E86-916C-96AF55E6C548}">
      <dgm:prSet/>
      <dgm:spPr/>
      <dgm:t>
        <a:bodyPr/>
        <a:lstStyle/>
        <a:p>
          <a:endParaRPr lang="en-US"/>
        </a:p>
      </dgm:t>
    </dgm:pt>
    <dgm:pt modelId="{EFEC90CC-F26E-4D8A-83E4-3AA202876993}" type="sibTrans" cxnId="{4439882D-9CF2-4E86-916C-96AF55E6C548}">
      <dgm:prSet/>
      <dgm:spPr/>
      <dgm:t>
        <a:bodyPr/>
        <a:lstStyle/>
        <a:p>
          <a:endParaRPr lang="en-US"/>
        </a:p>
      </dgm:t>
    </dgm:pt>
    <dgm:pt modelId="{A87A66A3-7DCD-41D0-83D3-4D2DBC3CB8D7}">
      <dgm:prSet/>
      <dgm:spPr/>
      <dgm:t>
        <a:bodyPr/>
        <a:lstStyle/>
        <a:p>
          <a:pPr>
            <a:defRPr b="1"/>
          </a:pPr>
          <a:r>
            <a:rPr lang="pt-BR"/>
            <a:t>Estimação dos parâmetros do modelo:</a:t>
          </a:r>
          <a:endParaRPr lang="en-US"/>
        </a:p>
      </dgm:t>
    </dgm:pt>
    <dgm:pt modelId="{81DF7137-4842-4065-958D-1CB9F32DA991}" type="parTrans" cxnId="{8C6B1E9B-E825-4068-BFAC-6607B38B5F6A}">
      <dgm:prSet/>
      <dgm:spPr/>
      <dgm:t>
        <a:bodyPr/>
        <a:lstStyle/>
        <a:p>
          <a:endParaRPr lang="en-US"/>
        </a:p>
      </dgm:t>
    </dgm:pt>
    <dgm:pt modelId="{4AA38CF7-8EEC-4DCF-8135-5A3DD582E8DC}" type="sibTrans" cxnId="{8C6B1E9B-E825-4068-BFAC-6607B38B5F6A}">
      <dgm:prSet/>
      <dgm:spPr/>
      <dgm:t>
        <a:bodyPr/>
        <a:lstStyle/>
        <a:p>
          <a:endParaRPr lang="en-US"/>
        </a:p>
      </dgm:t>
    </dgm:pt>
    <dgm:pt modelId="{7F3927C3-BFF5-4B57-95BA-A6D24F7DCF8C}">
      <dgm:prSet/>
      <dgm:spPr/>
      <dgm:t>
        <a:bodyPr/>
        <a:lstStyle/>
        <a:p>
          <a:r>
            <a:rPr lang="pt-BR"/>
            <a:t>Os parâmetros do modelo (β) são estimados usando o método dos mínimos quadrados. A matriz X′X é invertida para calcular os estimadores dos parâmetros , conforme a equação ˆ=′−1′βˆ=X′X−1X′Y.</a:t>
          </a:r>
          <a:endParaRPr lang="en-US"/>
        </a:p>
      </dgm:t>
    </dgm:pt>
    <dgm:pt modelId="{9728BF87-0954-4FE7-9B14-A3753727260D}" type="parTrans" cxnId="{A385BE39-54F3-43A0-BA20-A79592F447D7}">
      <dgm:prSet/>
      <dgm:spPr/>
      <dgm:t>
        <a:bodyPr/>
        <a:lstStyle/>
        <a:p>
          <a:endParaRPr lang="en-US"/>
        </a:p>
      </dgm:t>
    </dgm:pt>
    <dgm:pt modelId="{8DC5B4CA-61FD-4D3C-A058-AD3B64ED85FC}" type="sibTrans" cxnId="{A385BE39-54F3-43A0-BA20-A79592F447D7}">
      <dgm:prSet/>
      <dgm:spPr/>
      <dgm:t>
        <a:bodyPr/>
        <a:lstStyle/>
        <a:p>
          <a:endParaRPr lang="en-US"/>
        </a:p>
      </dgm:t>
    </dgm:pt>
    <dgm:pt modelId="{4ABE05A2-511A-4753-AB4B-91829CA1F201}">
      <dgm:prSet/>
      <dgm:spPr/>
      <dgm:t>
        <a:bodyPr/>
        <a:lstStyle/>
        <a:p>
          <a:pPr>
            <a:defRPr b="1"/>
          </a:pPr>
          <a:r>
            <a:rPr lang="pt-BR"/>
            <a:t>Coeficiente de determinação:</a:t>
          </a:r>
          <a:endParaRPr lang="en-US"/>
        </a:p>
      </dgm:t>
    </dgm:pt>
    <dgm:pt modelId="{AD322EC6-93C8-4BB6-B2B5-439B763A1A96}" type="parTrans" cxnId="{A113F7B4-285B-4913-AEEC-2DD7ED0716E6}">
      <dgm:prSet/>
      <dgm:spPr/>
      <dgm:t>
        <a:bodyPr/>
        <a:lstStyle/>
        <a:p>
          <a:endParaRPr lang="en-US"/>
        </a:p>
      </dgm:t>
    </dgm:pt>
    <dgm:pt modelId="{5D85AFC8-66DD-400C-9FE1-897A2F659659}" type="sibTrans" cxnId="{A113F7B4-285B-4913-AEEC-2DD7ED0716E6}">
      <dgm:prSet/>
      <dgm:spPr/>
      <dgm:t>
        <a:bodyPr/>
        <a:lstStyle/>
        <a:p>
          <a:endParaRPr lang="en-US"/>
        </a:p>
      </dgm:t>
    </dgm:pt>
    <dgm:pt modelId="{B8CB2BC5-CE4D-4E5D-92E1-A8F01E1C3A00}">
      <dgm:prSet/>
      <dgm:spPr/>
      <dgm:t>
        <a:bodyPr/>
        <a:lstStyle/>
        <a:p>
          <a:r>
            <a:rPr lang="pt-BR"/>
            <a:t>O coeficiente de determinação é calculado como o quadrado do cosseno do ângulo  entre o vetor de observações da variável resposta e sua projeção ortogonal no subespaço gerado pelas variáveis preditoras. Este coeficiente mede a proporção da variabilidade na variável de resposta que é explicada pelo modelo de regressão. Quanto mais próximo de 1, melhor o modelo se ajusta aos dados.</a:t>
          </a:r>
          <a:endParaRPr lang="en-US"/>
        </a:p>
      </dgm:t>
    </dgm:pt>
    <dgm:pt modelId="{2B6B35D8-F84D-470B-96F9-989105879386}" type="parTrans" cxnId="{3C2E9373-2D32-4897-9C44-6B9D2501B921}">
      <dgm:prSet/>
      <dgm:spPr/>
      <dgm:t>
        <a:bodyPr/>
        <a:lstStyle/>
        <a:p>
          <a:endParaRPr lang="en-US"/>
        </a:p>
      </dgm:t>
    </dgm:pt>
    <dgm:pt modelId="{E21653FD-56D1-4B00-B205-F993F5BE9FFE}" type="sibTrans" cxnId="{3C2E9373-2D32-4897-9C44-6B9D2501B921}">
      <dgm:prSet/>
      <dgm:spPr/>
      <dgm:t>
        <a:bodyPr/>
        <a:lstStyle/>
        <a:p>
          <a:endParaRPr lang="en-US"/>
        </a:p>
      </dgm:t>
    </dgm:pt>
    <dgm:pt modelId="{4D24F508-4BE7-4BF8-A2B3-DFD534C98445}">
      <dgm:prSet/>
      <dgm:spPr/>
      <dgm:t>
        <a:bodyPr/>
        <a:lstStyle/>
        <a:p>
          <a:pPr>
            <a:defRPr b="1"/>
          </a:pPr>
          <a:r>
            <a:rPr lang="pt-BR"/>
            <a:t>Interpretação do coeficiente de determinação:</a:t>
          </a:r>
          <a:endParaRPr lang="en-US"/>
        </a:p>
      </dgm:t>
    </dgm:pt>
    <dgm:pt modelId="{8D8686B8-7D61-4E3E-9C25-5028789B01D7}" type="parTrans" cxnId="{2BCECAD2-169C-468D-A8DF-974E85F305B4}">
      <dgm:prSet/>
      <dgm:spPr/>
      <dgm:t>
        <a:bodyPr/>
        <a:lstStyle/>
        <a:p>
          <a:endParaRPr lang="en-US"/>
        </a:p>
      </dgm:t>
    </dgm:pt>
    <dgm:pt modelId="{B29F946F-BFC7-41AA-B35A-2B17B1E0A10E}" type="sibTrans" cxnId="{2BCECAD2-169C-468D-A8DF-974E85F305B4}">
      <dgm:prSet/>
      <dgm:spPr/>
      <dgm:t>
        <a:bodyPr/>
        <a:lstStyle/>
        <a:p>
          <a:endParaRPr lang="en-US"/>
        </a:p>
      </dgm:t>
    </dgm:pt>
    <dgm:pt modelId="{736AAAFD-4F68-4427-AA60-D62268AB275C}">
      <dgm:prSet/>
      <dgm:spPr/>
      <dgm:t>
        <a:bodyPr/>
        <a:lstStyle/>
        <a:p>
          <a:r>
            <a:rPr lang="pt-BR"/>
            <a:t>Um R² próximo de 1 indica que o modelo de regressão explica uma grande parte da variabilidade na variável de resposta. Por outro lado, um R² próximo de 0 sugere que o modelo não é capaz de explicar a variabilidade na variável de resposta.</a:t>
          </a:r>
          <a:endParaRPr lang="en-US"/>
        </a:p>
      </dgm:t>
    </dgm:pt>
    <dgm:pt modelId="{3B0CDE4C-473A-446E-B427-837886ED6F6C}" type="parTrans" cxnId="{B869C86D-1B79-4E79-8A02-EE2EAA4ABC83}">
      <dgm:prSet/>
      <dgm:spPr/>
      <dgm:t>
        <a:bodyPr/>
        <a:lstStyle/>
        <a:p>
          <a:endParaRPr lang="en-US"/>
        </a:p>
      </dgm:t>
    </dgm:pt>
    <dgm:pt modelId="{0962F073-BF00-4D71-99B2-E37E357AEFF4}" type="sibTrans" cxnId="{B869C86D-1B79-4E79-8A02-EE2EAA4ABC83}">
      <dgm:prSet/>
      <dgm:spPr/>
      <dgm:t>
        <a:bodyPr/>
        <a:lstStyle/>
        <a:p>
          <a:endParaRPr lang="en-US"/>
        </a:p>
      </dgm:t>
    </dgm:pt>
    <dgm:pt modelId="{05A8B4C8-8326-4C57-9289-E20E16BC9FE8}" type="pres">
      <dgm:prSet presAssocID="{E7F8A3DE-3A6A-4FE6-B9D7-3B35B59FB41C}" presName="root" presStyleCnt="0">
        <dgm:presLayoutVars>
          <dgm:dir/>
          <dgm:resizeHandles val="exact"/>
        </dgm:presLayoutVars>
      </dgm:prSet>
      <dgm:spPr/>
    </dgm:pt>
    <dgm:pt modelId="{072CAC75-62B4-482F-A56C-48047ACCFCE8}" type="pres">
      <dgm:prSet presAssocID="{861AB175-0533-4CB6-B995-E3A22CCAA44D}" presName="compNode" presStyleCnt="0"/>
      <dgm:spPr/>
    </dgm:pt>
    <dgm:pt modelId="{77F04E8C-4567-4790-A41D-F594CB2D30F7}" type="pres">
      <dgm:prSet presAssocID="{861AB175-0533-4CB6-B995-E3A22CCAA4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55219230-5D2D-4FEF-8DA8-D8198DEA4B17}" type="pres">
      <dgm:prSet presAssocID="{861AB175-0533-4CB6-B995-E3A22CCAA44D}" presName="iconSpace" presStyleCnt="0"/>
      <dgm:spPr/>
    </dgm:pt>
    <dgm:pt modelId="{ED4967DF-278B-4955-AF2D-9A6E0DEA346E}" type="pres">
      <dgm:prSet presAssocID="{861AB175-0533-4CB6-B995-E3A22CCAA44D}" presName="parTx" presStyleLbl="revTx" presStyleIdx="0" presStyleCnt="8">
        <dgm:presLayoutVars>
          <dgm:chMax val="0"/>
          <dgm:chPref val="0"/>
        </dgm:presLayoutVars>
      </dgm:prSet>
      <dgm:spPr/>
    </dgm:pt>
    <dgm:pt modelId="{D9F68EA7-24E6-41DC-B216-D93149908FE7}" type="pres">
      <dgm:prSet presAssocID="{861AB175-0533-4CB6-B995-E3A22CCAA44D}" presName="txSpace" presStyleCnt="0"/>
      <dgm:spPr/>
    </dgm:pt>
    <dgm:pt modelId="{6B2CB347-1883-4D97-B088-13D45D307A93}" type="pres">
      <dgm:prSet presAssocID="{861AB175-0533-4CB6-B995-E3A22CCAA44D}" presName="desTx" presStyleLbl="revTx" presStyleIdx="1" presStyleCnt="8">
        <dgm:presLayoutVars/>
      </dgm:prSet>
      <dgm:spPr/>
    </dgm:pt>
    <dgm:pt modelId="{607EE647-1850-405D-91C9-B2D8B209549D}" type="pres">
      <dgm:prSet presAssocID="{5420174B-54BD-4E75-B77C-D818367BA327}" presName="sibTrans" presStyleCnt="0"/>
      <dgm:spPr/>
    </dgm:pt>
    <dgm:pt modelId="{4D53BB58-FBE5-4256-BDA1-1B5A8547BC1D}" type="pres">
      <dgm:prSet presAssocID="{A87A66A3-7DCD-41D0-83D3-4D2DBC3CB8D7}" presName="compNode" presStyleCnt="0"/>
      <dgm:spPr/>
    </dgm:pt>
    <dgm:pt modelId="{3E59E6B6-FB69-4E37-818D-0ABB151B8343}" type="pres">
      <dgm:prSet presAssocID="{A87A66A3-7DCD-41D0-83D3-4D2DBC3CB8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lo"/>
        </a:ext>
      </dgm:extLst>
    </dgm:pt>
    <dgm:pt modelId="{A9BA7149-69E4-4E39-A7A1-023F4578A173}" type="pres">
      <dgm:prSet presAssocID="{A87A66A3-7DCD-41D0-83D3-4D2DBC3CB8D7}" presName="iconSpace" presStyleCnt="0"/>
      <dgm:spPr/>
    </dgm:pt>
    <dgm:pt modelId="{0CCB7388-473C-4778-B9F5-3BD08F10B7A3}" type="pres">
      <dgm:prSet presAssocID="{A87A66A3-7DCD-41D0-83D3-4D2DBC3CB8D7}" presName="parTx" presStyleLbl="revTx" presStyleIdx="2" presStyleCnt="8">
        <dgm:presLayoutVars>
          <dgm:chMax val="0"/>
          <dgm:chPref val="0"/>
        </dgm:presLayoutVars>
      </dgm:prSet>
      <dgm:spPr/>
    </dgm:pt>
    <dgm:pt modelId="{3798E92B-B041-40C4-B030-99184C85CB80}" type="pres">
      <dgm:prSet presAssocID="{A87A66A3-7DCD-41D0-83D3-4D2DBC3CB8D7}" presName="txSpace" presStyleCnt="0"/>
      <dgm:spPr/>
    </dgm:pt>
    <dgm:pt modelId="{57928F95-02B8-42AC-B5B6-CC23F8D730AD}" type="pres">
      <dgm:prSet presAssocID="{A87A66A3-7DCD-41D0-83D3-4D2DBC3CB8D7}" presName="desTx" presStyleLbl="revTx" presStyleIdx="3" presStyleCnt="8">
        <dgm:presLayoutVars/>
      </dgm:prSet>
      <dgm:spPr/>
    </dgm:pt>
    <dgm:pt modelId="{D223A51A-11B4-4A85-9D13-CBE9B9CAA4D7}" type="pres">
      <dgm:prSet presAssocID="{4AA38CF7-8EEC-4DCF-8135-5A3DD582E8DC}" presName="sibTrans" presStyleCnt="0"/>
      <dgm:spPr/>
    </dgm:pt>
    <dgm:pt modelId="{AA239ACF-F783-4BF8-B698-3C1F6369E9F1}" type="pres">
      <dgm:prSet presAssocID="{4ABE05A2-511A-4753-AB4B-91829CA1F201}" presName="compNode" presStyleCnt="0"/>
      <dgm:spPr/>
    </dgm:pt>
    <dgm:pt modelId="{AFAF83F6-3974-4C7B-A722-7824EA891366}" type="pres">
      <dgm:prSet presAssocID="{4ABE05A2-511A-4753-AB4B-91829CA1F2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F7D549A8-AF32-48AD-A5A8-A0F78386D5D2}" type="pres">
      <dgm:prSet presAssocID="{4ABE05A2-511A-4753-AB4B-91829CA1F201}" presName="iconSpace" presStyleCnt="0"/>
      <dgm:spPr/>
    </dgm:pt>
    <dgm:pt modelId="{F5DA8FF6-E57B-4EF3-8536-5F239ED169AD}" type="pres">
      <dgm:prSet presAssocID="{4ABE05A2-511A-4753-AB4B-91829CA1F201}" presName="parTx" presStyleLbl="revTx" presStyleIdx="4" presStyleCnt="8">
        <dgm:presLayoutVars>
          <dgm:chMax val="0"/>
          <dgm:chPref val="0"/>
        </dgm:presLayoutVars>
      </dgm:prSet>
      <dgm:spPr/>
    </dgm:pt>
    <dgm:pt modelId="{5FA65454-FF96-4EDB-A133-06AAF467301D}" type="pres">
      <dgm:prSet presAssocID="{4ABE05A2-511A-4753-AB4B-91829CA1F201}" presName="txSpace" presStyleCnt="0"/>
      <dgm:spPr/>
    </dgm:pt>
    <dgm:pt modelId="{7AE70ABB-448B-4A00-BAA7-AD8993DBFC0F}" type="pres">
      <dgm:prSet presAssocID="{4ABE05A2-511A-4753-AB4B-91829CA1F201}" presName="desTx" presStyleLbl="revTx" presStyleIdx="5" presStyleCnt="8">
        <dgm:presLayoutVars/>
      </dgm:prSet>
      <dgm:spPr/>
    </dgm:pt>
    <dgm:pt modelId="{8FAC3B5C-CB3B-4DB3-8207-43055FBC3368}" type="pres">
      <dgm:prSet presAssocID="{5D85AFC8-66DD-400C-9FE1-897A2F659659}" presName="sibTrans" presStyleCnt="0"/>
      <dgm:spPr/>
    </dgm:pt>
    <dgm:pt modelId="{2D51A678-FA80-404A-BC90-E11D8FFCE6D2}" type="pres">
      <dgm:prSet presAssocID="{4D24F508-4BE7-4BF8-A2B3-DFD534C98445}" presName="compNode" presStyleCnt="0"/>
      <dgm:spPr/>
    </dgm:pt>
    <dgm:pt modelId="{1EB79A60-8114-4C05-AD41-054868129348}" type="pres">
      <dgm:prSet presAssocID="{4D24F508-4BE7-4BF8-A2B3-DFD534C984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6CBB3BE2-6569-43CF-9E9B-D8D1DF69F01D}" type="pres">
      <dgm:prSet presAssocID="{4D24F508-4BE7-4BF8-A2B3-DFD534C98445}" presName="iconSpace" presStyleCnt="0"/>
      <dgm:spPr/>
    </dgm:pt>
    <dgm:pt modelId="{BBA6AEFE-4367-4768-9968-3560AC24AF36}" type="pres">
      <dgm:prSet presAssocID="{4D24F508-4BE7-4BF8-A2B3-DFD534C98445}" presName="parTx" presStyleLbl="revTx" presStyleIdx="6" presStyleCnt="8">
        <dgm:presLayoutVars>
          <dgm:chMax val="0"/>
          <dgm:chPref val="0"/>
        </dgm:presLayoutVars>
      </dgm:prSet>
      <dgm:spPr/>
    </dgm:pt>
    <dgm:pt modelId="{3920753F-B578-404A-81CF-40595C995688}" type="pres">
      <dgm:prSet presAssocID="{4D24F508-4BE7-4BF8-A2B3-DFD534C98445}" presName="txSpace" presStyleCnt="0"/>
      <dgm:spPr/>
    </dgm:pt>
    <dgm:pt modelId="{C4CC82DC-6623-4265-8393-3ECBBD76EC07}" type="pres">
      <dgm:prSet presAssocID="{4D24F508-4BE7-4BF8-A2B3-DFD534C98445}" presName="desTx" presStyleLbl="revTx" presStyleIdx="7" presStyleCnt="8">
        <dgm:presLayoutVars/>
      </dgm:prSet>
      <dgm:spPr/>
    </dgm:pt>
  </dgm:ptLst>
  <dgm:cxnLst>
    <dgm:cxn modelId="{921A1A18-0DBD-433C-A6C1-5A7B4BDA68EA}" type="presOf" srcId="{4D24F508-4BE7-4BF8-A2B3-DFD534C98445}" destId="{BBA6AEFE-4367-4768-9968-3560AC24AF36}" srcOrd="0" destOrd="0" presId="urn:microsoft.com/office/officeart/2018/2/layout/IconLabelDescriptionList"/>
    <dgm:cxn modelId="{26352124-5312-4874-8609-D391494F6AFB}" srcId="{E7F8A3DE-3A6A-4FE6-B9D7-3B35B59FB41C}" destId="{861AB175-0533-4CB6-B995-E3A22CCAA44D}" srcOrd="0" destOrd="0" parTransId="{93DA214A-F26C-4550-976F-6B25772799C3}" sibTransId="{5420174B-54BD-4E75-B77C-D818367BA327}"/>
    <dgm:cxn modelId="{4439882D-9CF2-4E86-916C-96AF55E6C548}" srcId="{861AB175-0533-4CB6-B995-E3A22CCAA44D}" destId="{E7B3AB48-0130-4F04-A47E-C082AEBF02B2}" srcOrd="0" destOrd="0" parTransId="{A0F62769-4CC5-43CB-8EE6-C06608ED3F5C}" sibTransId="{EFEC90CC-F26E-4D8A-83E4-3AA202876993}"/>
    <dgm:cxn modelId="{E72AD736-0881-4C2C-9111-963C2D14840D}" type="presOf" srcId="{B8CB2BC5-CE4D-4E5D-92E1-A8F01E1C3A00}" destId="{7AE70ABB-448B-4A00-BAA7-AD8993DBFC0F}" srcOrd="0" destOrd="0" presId="urn:microsoft.com/office/officeart/2018/2/layout/IconLabelDescriptionList"/>
    <dgm:cxn modelId="{A385BE39-54F3-43A0-BA20-A79592F447D7}" srcId="{A87A66A3-7DCD-41D0-83D3-4D2DBC3CB8D7}" destId="{7F3927C3-BFF5-4B57-95BA-A6D24F7DCF8C}" srcOrd="0" destOrd="0" parTransId="{9728BF87-0954-4FE7-9B14-A3753727260D}" sibTransId="{8DC5B4CA-61FD-4D3C-A058-AD3B64ED85FC}"/>
    <dgm:cxn modelId="{B869C86D-1B79-4E79-8A02-EE2EAA4ABC83}" srcId="{4D24F508-4BE7-4BF8-A2B3-DFD534C98445}" destId="{736AAAFD-4F68-4427-AA60-D62268AB275C}" srcOrd="0" destOrd="0" parTransId="{3B0CDE4C-473A-446E-B427-837886ED6F6C}" sibTransId="{0962F073-BF00-4D71-99B2-E37E357AEFF4}"/>
    <dgm:cxn modelId="{AEA69150-89D3-4E83-BA2C-48D2159E02FC}" type="presOf" srcId="{7F3927C3-BFF5-4B57-95BA-A6D24F7DCF8C}" destId="{57928F95-02B8-42AC-B5B6-CC23F8D730AD}" srcOrd="0" destOrd="0" presId="urn:microsoft.com/office/officeart/2018/2/layout/IconLabelDescriptionList"/>
    <dgm:cxn modelId="{3C2E9373-2D32-4897-9C44-6B9D2501B921}" srcId="{4ABE05A2-511A-4753-AB4B-91829CA1F201}" destId="{B8CB2BC5-CE4D-4E5D-92E1-A8F01E1C3A00}" srcOrd="0" destOrd="0" parTransId="{2B6B35D8-F84D-470B-96F9-989105879386}" sibTransId="{E21653FD-56D1-4B00-B205-F993F5BE9FFE}"/>
    <dgm:cxn modelId="{3E52587F-AD53-4833-A04C-2ABC8543A038}" type="presOf" srcId="{A87A66A3-7DCD-41D0-83D3-4D2DBC3CB8D7}" destId="{0CCB7388-473C-4778-B9F5-3BD08F10B7A3}" srcOrd="0" destOrd="0" presId="urn:microsoft.com/office/officeart/2018/2/layout/IconLabelDescriptionList"/>
    <dgm:cxn modelId="{037F4F89-E685-49DD-9B00-73080CC2F241}" type="presOf" srcId="{736AAAFD-4F68-4427-AA60-D62268AB275C}" destId="{C4CC82DC-6623-4265-8393-3ECBBD76EC07}" srcOrd="0" destOrd="0" presId="urn:microsoft.com/office/officeart/2018/2/layout/IconLabelDescriptionList"/>
    <dgm:cxn modelId="{8C6B1E9B-E825-4068-BFAC-6607B38B5F6A}" srcId="{E7F8A3DE-3A6A-4FE6-B9D7-3B35B59FB41C}" destId="{A87A66A3-7DCD-41D0-83D3-4D2DBC3CB8D7}" srcOrd="1" destOrd="0" parTransId="{81DF7137-4842-4065-958D-1CB9F32DA991}" sibTransId="{4AA38CF7-8EEC-4DCF-8135-5A3DD582E8DC}"/>
    <dgm:cxn modelId="{2D7DAAA0-6B03-4C4F-BEBC-424F8290FF51}" type="presOf" srcId="{E7B3AB48-0130-4F04-A47E-C082AEBF02B2}" destId="{6B2CB347-1883-4D97-B088-13D45D307A93}" srcOrd="0" destOrd="0" presId="urn:microsoft.com/office/officeart/2018/2/layout/IconLabelDescriptionList"/>
    <dgm:cxn modelId="{A113F7B4-285B-4913-AEEC-2DD7ED0716E6}" srcId="{E7F8A3DE-3A6A-4FE6-B9D7-3B35B59FB41C}" destId="{4ABE05A2-511A-4753-AB4B-91829CA1F201}" srcOrd="2" destOrd="0" parTransId="{AD322EC6-93C8-4BB6-B2B5-439B763A1A96}" sibTransId="{5D85AFC8-66DD-400C-9FE1-897A2F659659}"/>
    <dgm:cxn modelId="{1EB713C6-4D00-4398-9099-F1A0C7AF6896}" type="presOf" srcId="{861AB175-0533-4CB6-B995-E3A22CCAA44D}" destId="{ED4967DF-278B-4955-AF2D-9A6E0DEA346E}" srcOrd="0" destOrd="0" presId="urn:microsoft.com/office/officeart/2018/2/layout/IconLabelDescriptionList"/>
    <dgm:cxn modelId="{0A607EC7-E5D0-411F-B264-273899A42FBC}" type="presOf" srcId="{E7F8A3DE-3A6A-4FE6-B9D7-3B35B59FB41C}" destId="{05A8B4C8-8326-4C57-9289-E20E16BC9FE8}" srcOrd="0" destOrd="0" presId="urn:microsoft.com/office/officeart/2018/2/layout/IconLabelDescriptionList"/>
    <dgm:cxn modelId="{2BCECAD2-169C-468D-A8DF-974E85F305B4}" srcId="{E7F8A3DE-3A6A-4FE6-B9D7-3B35B59FB41C}" destId="{4D24F508-4BE7-4BF8-A2B3-DFD534C98445}" srcOrd="3" destOrd="0" parTransId="{8D8686B8-7D61-4E3E-9C25-5028789B01D7}" sibTransId="{B29F946F-BFC7-41AA-B35A-2B17B1E0A10E}"/>
    <dgm:cxn modelId="{C69BF1F1-DD88-44F4-8ED1-1364B72BE980}" type="presOf" srcId="{4ABE05A2-511A-4753-AB4B-91829CA1F201}" destId="{F5DA8FF6-E57B-4EF3-8536-5F239ED169AD}" srcOrd="0" destOrd="0" presId="urn:microsoft.com/office/officeart/2018/2/layout/IconLabelDescriptionList"/>
    <dgm:cxn modelId="{4A4293E5-BB2E-4ABC-9513-8B863B91F1D3}" type="presParOf" srcId="{05A8B4C8-8326-4C57-9289-E20E16BC9FE8}" destId="{072CAC75-62B4-482F-A56C-48047ACCFCE8}" srcOrd="0" destOrd="0" presId="urn:microsoft.com/office/officeart/2018/2/layout/IconLabelDescriptionList"/>
    <dgm:cxn modelId="{C9F89EE3-6967-49CE-B5D4-5B3EA01924C8}" type="presParOf" srcId="{072CAC75-62B4-482F-A56C-48047ACCFCE8}" destId="{77F04E8C-4567-4790-A41D-F594CB2D30F7}" srcOrd="0" destOrd="0" presId="urn:microsoft.com/office/officeart/2018/2/layout/IconLabelDescriptionList"/>
    <dgm:cxn modelId="{1D4F15F9-9013-470A-9808-97BD0965A813}" type="presParOf" srcId="{072CAC75-62B4-482F-A56C-48047ACCFCE8}" destId="{55219230-5D2D-4FEF-8DA8-D8198DEA4B17}" srcOrd="1" destOrd="0" presId="urn:microsoft.com/office/officeart/2018/2/layout/IconLabelDescriptionList"/>
    <dgm:cxn modelId="{2E880D2E-53EB-4187-8E29-1566CEB3E273}" type="presParOf" srcId="{072CAC75-62B4-482F-A56C-48047ACCFCE8}" destId="{ED4967DF-278B-4955-AF2D-9A6E0DEA346E}" srcOrd="2" destOrd="0" presId="urn:microsoft.com/office/officeart/2018/2/layout/IconLabelDescriptionList"/>
    <dgm:cxn modelId="{90E161D8-9F10-48AB-BE7A-D0755CA250C5}" type="presParOf" srcId="{072CAC75-62B4-482F-A56C-48047ACCFCE8}" destId="{D9F68EA7-24E6-41DC-B216-D93149908FE7}" srcOrd="3" destOrd="0" presId="urn:microsoft.com/office/officeart/2018/2/layout/IconLabelDescriptionList"/>
    <dgm:cxn modelId="{50375BC6-7E37-4E00-A6D5-1B789C36593D}" type="presParOf" srcId="{072CAC75-62B4-482F-A56C-48047ACCFCE8}" destId="{6B2CB347-1883-4D97-B088-13D45D307A93}" srcOrd="4" destOrd="0" presId="urn:microsoft.com/office/officeart/2018/2/layout/IconLabelDescriptionList"/>
    <dgm:cxn modelId="{C199EA7A-BAA5-49CB-994C-8117094F5336}" type="presParOf" srcId="{05A8B4C8-8326-4C57-9289-E20E16BC9FE8}" destId="{607EE647-1850-405D-91C9-B2D8B209549D}" srcOrd="1" destOrd="0" presId="urn:microsoft.com/office/officeart/2018/2/layout/IconLabelDescriptionList"/>
    <dgm:cxn modelId="{E369BC54-49BB-48DB-BAC9-1FCAE602F9C0}" type="presParOf" srcId="{05A8B4C8-8326-4C57-9289-E20E16BC9FE8}" destId="{4D53BB58-FBE5-4256-BDA1-1B5A8547BC1D}" srcOrd="2" destOrd="0" presId="urn:microsoft.com/office/officeart/2018/2/layout/IconLabelDescriptionList"/>
    <dgm:cxn modelId="{88ED8E28-E865-43DD-8622-556F40463BF5}" type="presParOf" srcId="{4D53BB58-FBE5-4256-BDA1-1B5A8547BC1D}" destId="{3E59E6B6-FB69-4E37-818D-0ABB151B8343}" srcOrd="0" destOrd="0" presId="urn:microsoft.com/office/officeart/2018/2/layout/IconLabelDescriptionList"/>
    <dgm:cxn modelId="{A5F589E6-A3CE-4126-A9BB-4D252CF1B67A}" type="presParOf" srcId="{4D53BB58-FBE5-4256-BDA1-1B5A8547BC1D}" destId="{A9BA7149-69E4-4E39-A7A1-023F4578A173}" srcOrd="1" destOrd="0" presId="urn:microsoft.com/office/officeart/2018/2/layout/IconLabelDescriptionList"/>
    <dgm:cxn modelId="{60C4A94A-FA27-4EF4-B904-83D342E1A514}" type="presParOf" srcId="{4D53BB58-FBE5-4256-BDA1-1B5A8547BC1D}" destId="{0CCB7388-473C-4778-B9F5-3BD08F10B7A3}" srcOrd="2" destOrd="0" presId="urn:microsoft.com/office/officeart/2018/2/layout/IconLabelDescriptionList"/>
    <dgm:cxn modelId="{4D23FC9F-89FC-4D10-B78D-14346ADEEEE1}" type="presParOf" srcId="{4D53BB58-FBE5-4256-BDA1-1B5A8547BC1D}" destId="{3798E92B-B041-40C4-B030-99184C85CB80}" srcOrd="3" destOrd="0" presId="urn:microsoft.com/office/officeart/2018/2/layout/IconLabelDescriptionList"/>
    <dgm:cxn modelId="{C9FF0666-AC9B-49E7-8935-642CA6B387EB}" type="presParOf" srcId="{4D53BB58-FBE5-4256-BDA1-1B5A8547BC1D}" destId="{57928F95-02B8-42AC-B5B6-CC23F8D730AD}" srcOrd="4" destOrd="0" presId="urn:microsoft.com/office/officeart/2018/2/layout/IconLabelDescriptionList"/>
    <dgm:cxn modelId="{EF508367-1072-498B-BA61-F8B09694B70B}" type="presParOf" srcId="{05A8B4C8-8326-4C57-9289-E20E16BC9FE8}" destId="{D223A51A-11B4-4A85-9D13-CBE9B9CAA4D7}" srcOrd="3" destOrd="0" presId="urn:microsoft.com/office/officeart/2018/2/layout/IconLabelDescriptionList"/>
    <dgm:cxn modelId="{323B7C45-6CD0-43D1-91B4-CB8D00A80B52}" type="presParOf" srcId="{05A8B4C8-8326-4C57-9289-E20E16BC9FE8}" destId="{AA239ACF-F783-4BF8-B698-3C1F6369E9F1}" srcOrd="4" destOrd="0" presId="urn:microsoft.com/office/officeart/2018/2/layout/IconLabelDescriptionList"/>
    <dgm:cxn modelId="{5D81A34F-97D1-42D3-A3BC-7636A2AE76E7}" type="presParOf" srcId="{AA239ACF-F783-4BF8-B698-3C1F6369E9F1}" destId="{AFAF83F6-3974-4C7B-A722-7824EA891366}" srcOrd="0" destOrd="0" presId="urn:microsoft.com/office/officeart/2018/2/layout/IconLabelDescriptionList"/>
    <dgm:cxn modelId="{69F033F9-ECE3-4272-BE97-B78013412A5B}" type="presParOf" srcId="{AA239ACF-F783-4BF8-B698-3C1F6369E9F1}" destId="{F7D549A8-AF32-48AD-A5A8-A0F78386D5D2}" srcOrd="1" destOrd="0" presId="urn:microsoft.com/office/officeart/2018/2/layout/IconLabelDescriptionList"/>
    <dgm:cxn modelId="{0646FA8E-8182-49EE-8B0A-3710E32406AA}" type="presParOf" srcId="{AA239ACF-F783-4BF8-B698-3C1F6369E9F1}" destId="{F5DA8FF6-E57B-4EF3-8536-5F239ED169AD}" srcOrd="2" destOrd="0" presId="urn:microsoft.com/office/officeart/2018/2/layout/IconLabelDescriptionList"/>
    <dgm:cxn modelId="{78E07921-A82C-4328-B145-67F45544F30D}" type="presParOf" srcId="{AA239ACF-F783-4BF8-B698-3C1F6369E9F1}" destId="{5FA65454-FF96-4EDB-A133-06AAF467301D}" srcOrd="3" destOrd="0" presId="urn:microsoft.com/office/officeart/2018/2/layout/IconLabelDescriptionList"/>
    <dgm:cxn modelId="{A7D53505-A3A0-4022-9404-EFB29B87296A}" type="presParOf" srcId="{AA239ACF-F783-4BF8-B698-3C1F6369E9F1}" destId="{7AE70ABB-448B-4A00-BAA7-AD8993DBFC0F}" srcOrd="4" destOrd="0" presId="urn:microsoft.com/office/officeart/2018/2/layout/IconLabelDescriptionList"/>
    <dgm:cxn modelId="{501131DB-9EBB-4235-B19D-D3D8367722A0}" type="presParOf" srcId="{05A8B4C8-8326-4C57-9289-E20E16BC9FE8}" destId="{8FAC3B5C-CB3B-4DB3-8207-43055FBC3368}" srcOrd="5" destOrd="0" presId="urn:microsoft.com/office/officeart/2018/2/layout/IconLabelDescriptionList"/>
    <dgm:cxn modelId="{5C444886-D6A6-4B3A-A3CE-9AE0834C9CC6}" type="presParOf" srcId="{05A8B4C8-8326-4C57-9289-E20E16BC9FE8}" destId="{2D51A678-FA80-404A-BC90-E11D8FFCE6D2}" srcOrd="6" destOrd="0" presId="urn:microsoft.com/office/officeart/2018/2/layout/IconLabelDescriptionList"/>
    <dgm:cxn modelId="{CA00756D-47D5-4FBA-AE6C-CD409F66D81C}" type="presParOf" srcId="{2D51A678-FA80-404A-BC90-E11D8FFCE6D2}" destId="{1EB79A60-8114-4C05-AD41-054868129348}" srcOrd="0" destOrd="0" presId="urn:microsoft.com/office/officeart/2018/2/layout/IconLabelDescriptionList"/>
    <dgm:cxn modelId="{E053DE13-2909-452B-A962-1B3F2A08292A}" type="presParOf" srcId="{2D51A678-FA80-404A-BC90-E11D8FFCE6D2}" destId="{6CBB3BE2-6569-43CF-9E9B-D8D1DF69F01D}" srcOrd="1" destOrd="0" presId="urn:microsoft.com/office/officeart/2018/2/layout/IconLabelDescriptionList"/>
    <dgm:cxn modelId="{C11DC9B9-802E-4E73-B8D0-410A38DCDAA7}" type="presParOf" srcId="{2D51A678-FA80-404A-BC90-E11D8FFCE6D2}" destId="{BBA6AEFE-4367-4768-9968-3560AC24AF36}" srcOrd="2" destOrd="0" presId="urn:microsoft.com/office/officeart/2018/2/layout/IconLabelDescriptionList"/>
    <dgm:cxn modelId="{C7E063EB-C179-4E9E-BF04-1A1C7795DC87}" type="presParOf" srcId="{2D51A678-FA80-404A-BC90-E11D8FFCE6D2}" destId="{3920753F-B578-404A-81CF-40595C995688}" srcOrd="3" destOrd="0" presId="urn:microsoft.com/office/officeart/2018/2/layout/IconLabelDescriptionList"/>
    <dgm:cxn modelId="{DD18C9C8-5C3C-41BB-BB97-C4E294E5D731}" type="presParOf" srcId="{2D51A678-FA80-404A-BC90-E11D8FFCE6D2}" destId="{C4CC82DC-6623-4265-8393-3ECBBD76EC0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956AD-C4CB-45D8-8A56-39BC549A75AE}">
      <dsp:nvSpPr>
        <dsp:cNvPr id="0" name=""/>
        <dsp:cNvSpPr/>
      </dsp:nvSpPr>
      <dsp:spPr>
        <a:xfrm>
          <a:off x="1316109" y="558"/>
          <a:ext cx="988628" cy="9886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DA77B-4288-49E3-A7B2-19621917A8C1}">
      <dsp:nvSpPr>
        <dsp:cNvPr id="0" name=""/>
        <dsp:cNvSpPr/>
      </dsp:nvSpPr>
      <dsp:spPr>
        <a:xfrm>
          <a:off x="1526800" y="211249"/>
          <a:ext cx="567246" cy="567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AD530-B64E-47CE-862E-AE0F3AAFA584}">
      <dsp:nvSpPr>
        <dsp:cNvPr id="0" name=""/>
        <dsp:cNvSpPr/>
      </dsp:nvSpPr>
      <dsp:spPr>
        <a:xfrm>
          <a:off x="1000072" y="1297120"/>
          <a:ext cx="1620703" cy="135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 baseline="0"/>
            <a:t>Um modelo de regressão linear pode ser usado para calibrar o sistema de medição, relacionando os dados obtidos pelo interferômetro a laser com medidas de referência conhecidas. Isso permite corrigir quaisquer desvios ou viés presentes nas medições.</a:t>
          </a:r>
          <a:endParaRPr lang="en-US" sz="1100" kern="1200"/>
        </a:p>
      </dsp:txBody>
      <dsp:txXfrm>
        <a:off x="1000072" y="1297120"/>
        <a:ext cx="1620703" cy="1358605"/>
      </dsp:txXfrm>
    </dsp:sp>
    <dsp:sp modelId="{16613303-1D10-43F7-81D9-D68F7A87189E}">
      <dsp:nvSpPr>
        <dsp:cNvPr id="0" name=""/>
        <dsp:cNvSpPr/>
      </dsp:nvSpPr>
      <dsp:spPr>
        <a:xfrm>
          <a:off x="3220435" y="558"/>
          <a:ext cx="988628" cy="9886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9B91D-E099-4DD4-B979-D4B2BA2261CD}">
      <dsp:nvSpPr>
        <dsp:cNvPr id="0" name=""/>
        <dsp:cNvSpPr/>
      </dsp:nvSpPr>
      <dsp:spPr>
        <a:xfrm>
          <a:off x="3431126" y="211249"/>
          <a:ext cx="567246" cy="567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EA58B-1EF8-4C75-A886-5454C3716E66}">
      <dsp:nvSpPr>
        <dsp:cNvPr id="0" name=""/>
        <dsp:cNvSpPr/>
      </dsp:nvSpPr>
      <dsp:spPr>
        <a:xfrm>
          <a:off x="2904398" y="1297120"/>
          <a:ext cx="1620703" cy="135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 baseline="0"/>
            <a:t>Identificar e corrigir erros sistemáticos nas medições é essencial para melhorar a precisão do sistema. Um modelo de regressão linear pode ajudar a quantificar e corrigir esses erros, ajustando os dados medidos para compensar essas discrepâncias.</a:t>
          </a:r>
          <a:endParaRPr lang="en-US" sz="1100" kern="1200"/>
        </a:p>
      </dsp:txBody>
      <dsp:txXfrm>
        <a:off x="2904398" y="1297120"/>
        <a:ext cx="1620703" cy="1358605"/>
      </dsp:txXfrm>
    </dsp:sp>
    <dsp:sp modelId="{6C0424AE-6225-42C7-BC0E-51F0CEAEAA34}">
      <dsp:nvSpPr>
        <dsp:cNvPr id="0" name=""/>
        <dsp:cNvSpPr/>
      </dsp:nvSpPr>
      <dsp:spPr>
        <a:xfrm>
          <a:off x="5124761" y="558"/>
          <a:ext cx="988628" cy="9886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6A7E7-E713-4C91-B899-9506DF324A49}">
      <dsp:nvSpPr>
        <dsp:cNvPr id="0" name=""/>
        <dsp:cNvSpPr/>
      </dsp:nvSpPr>
      <dsp:spPr>
        <a:xfrm>
          <a:off x="5335453" y="211249"/>
          <a:ext cx="567246" cy="567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A9FAC-5596-4134-A316-0A270901DB10}">
      <dsp:nvSpPr>
        <dsp:cNvPr id="0" name=""/>
        <dsp:cNvSpPr/>
      </dsp:nvSpPr>
      <dsp:spPr>
        <a:xfrm>
          <a:off x="4808724" y="1297120"/>
          <a:ext cx="1620703" cy="135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 baseline="0"/>
            <a:t>Além de corrigir os erros existentes, um modelo de regressão linear também pode ser usado para prever valores futuros com base nos dados históricos. Isso pode ajudar a antecipar problemas potenciais e otimizar o desempenho do sistema.</a:t>
          </a:r>
          <a:endParaRPr lang="en-US" sz="1100" kern="1200"/>
        </a:p>
      </dsp:txBody>
      <dsp:txXfrm>
        <a:off x="4808724" y="1297120"/>
        <a:ext cx="1620703" cy="1358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04E8C-4567-4790-A41D-F594CB2D30F7}">
      <dsp:nvSpPr>
        <dsp:cNvPr id="0" name=""/>
        <dsp:cNvSpPr/>
      </dsp:nvSpPr>
      <dsp:spPr>
        <a:xfrm>
          <a:off x="9023" y="0"/>
          <a:ext cx="573261" cy="507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967DF-278B-4955-AF2D-9A6E0DEA346E}">
      <dsp:nvSpPr>
        <dsp:cNvPr id="0" name=""/>
        <dsp:cNvSpPr/>
      </dsp:nvSpPr>
      <dsp:spPr>
        <a:xfrm>
          <a:off x="9023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Modelo de regressão linear múltipla:</a:t>
          </a:r>
          <a:endParaRPr lang="en-US" sz="1400" kern="1200"/>
        </a:p>
      </dsp:txBody>
      <dsp:txXfrm>
        <a:off x="9023" y="608731"/>
        <a:ext cx="1637890" cy="469607"/>
      </dsp:txXfrm>
    </dsp:sp>
    <dsp:sp modelId="{6B2CB347-1883-4D97-B088-13D45D307A93}">
      <dsp:nvSpPr>
        <dsp:cNvPr id="0" name=""/>
        <dsp:cNvSpPr/>
      </dsp:nvSpPr>
      <dsp:spPr>
        <a:xfrm>
          <a:off x="9023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 modelo descreve a relação entre a variável de resposta Yi​ e as variáveis preditoras xki​, onde i representa o número de observações e k o número de variáveis preditoras (termopares). O modelo inclui os coeficientes de inclinação (1,2,...,β1​,β2​,...,βk​) e o termo de interceptação (β0​).</a:t>
          </a:r>
          <a:endParaRPr lang="en-US" sz="1100" kern="1200"/>
        </a:p>
      </dsp:txBody>
      <dsp:txXfrm>
        <a:off x="9023" y="1125340"/>
        <a:ext cx="1637890" cy="1530943"/>
      </dsp:txXfrm>
    </dsp:sp>
    <dsp:sp modelId="{3E59E6B6-FB69-4E37-818D-0ABB151B8343}">
      <dsp:nvSpPr>
        <dsp:cNvPr id="0" name=""/>
        <dsp:cNvSpPr/>
      </dsp:nvSpPr>
      <dsp:spPr>
        <a:xfrm>
          <a:off x="1933544" y="0"/>
          <a:ext cx="573261" cy="507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7388-473C-4778-B9F5-3BD08F10B7A3}">
      <dsp:nvSpPr>
        <dsp:cNvPr id="0" name=""/>
        <dsp:cNvSpPr/>
      </dsp:nvSpPr>
      <dsp:spPr>
        <a:xfrm>
          <a:off x="1933544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Estimação dos parâmetros do modelo:</a:t>
          </a:r>
          <a:endParaRPr lang="en-US" sz="1400" kern="1200"/>
        </a:p>
      </dsp:txBody>
      <dsp:txXfrm>
        <a:off x="1933544" y="608731"/>
        <a:ext cx="1637890" cy="469607"/>
      </dsp:txXfrm>
    </dsp:sp>
    <dsp:sp modelId="{57928F95-02B8-42AC-B5B6-CC23F8D730AD}">
      <dsp:nvSpPr>
        <dsp:cNvPr id="0" name=""/>
        <dsp:cNvSpPr/>
      </dsp:nvSpPr>
      <dsp:spPr>
        <a:xfrm>
          <a:off x="1933544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Os parâmetros do modelo (β) são estimados usando o método dos mínimos quadrados. A matriz X′X é invertida para calcular os estimadores dos parâmetros , conforme a equação ˆ=′−1′βˆ=X′X−1X′Y.</a:t>
          </a:r>
          <a:endParaRPr lang="en-US" sz="1100" kern="1200"/>
        </a:p>
      </dsp:txBody>
      <dsp:txXfrm>
        <a:off x="1933544" y="1125340"/>
        <a:ext cx="1637890" cy="1530943"/>
      </dsp:txXfrm>
    </dsp:sp>
    <dsp:sp modelId="{AFAF83F6-3974-4C7B-A722-7824EA891366}">
      <dsp:nvSpPr>
        <dsp:cNvPr id="0" name=""/>
        <dsp:cNvSpPr/>
      </dsp:nvSpPr>
      <dsp:spPr>
        <a:xfrm>
          <a:off x="3858065" y="0"/>
          <a:ext cx="573261" cy="5076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A8FF6-E57B-4EF3-8536-5F239ED169AD}">
      <dsp:nvSpPr>
        <dsp:cNvPr id="0" name=""/>
        <dsp:cNvSpPr/>
      </dsp:nvSpPr>
      <dsp:spPr>
        <a:xfrm>
          <a:off x="3858065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Coeficiente de determinação:</a:t>
          </a:r>
          <a:endParaRPr lang="en-US" sz="1400" kern="1200"/>
        </a:p>
      </dsp:txBody>
      <dsp:txXfrm>
        <a:off x="3858065" y="608731"/>
        <a:ext cx="1637890" cy="469607"/>
      </dsp:txXfrm>
    </dsp:sp>
    <dsp:sp modelId="{7AE70ABB-448B-4A00-BAA7-AD8993DBFC0F}">
      <dsp:nvSpPr>
        <dsp:cNvPr id="0" name=""/>
        <dsp:cNvSpPr/>
      </dsp:nvSpPr>
      <dsp:spPr>
        <a:xfrm>
          <a:off x="3858065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 coeficiente de determinação é calculado como o quadrado do cosseno do ângulo  entre o vetor de observações da variável resposta e sua projeção ortogonal no subespaço gerado pelas variáveis preditoras. Este coeficiente mede a proporção da variabilidade na variável de resposta que é explicada pelo modelo de regressão. Quanto mais próximo de 1, melhor o modelo se ajusta aos dados.</a:t>
          </a:r>
          <a:endParaRPr lang="en-US" sz="1100" kern="1200"/>
        </a:p>
      </dsp:txBody>
      <dsp:txXfrm>
        <a:off x="3858065" y="1125340"/>
        <a:ext cx="1637890" cy="1530943"/>
      </dsp:txXfrm>
    </dsp:sp>
    <dsp:sp modelId="{1EB79A60-8114-4C05-AD41-054868129348}">
      <dsp:nvSpPr>
        <dsp:cNvPr id="0" name=""/>
        <dsp:cNvSpPr/>
      </dsp:nvSpPr>
      <dsp:spPr>
        <a:xfrm>
          <a:off x="5782586" y="0"/>
          <a:ext cx="573261" cy="5076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6AEFE-4367-4768-9968-3560AC24AF36}">
      <dsp:nvSpPr>
        <dsp:cNvPr id="0" name=""/>
        <dsp:cNvSpPr/>
      </dsp:nvSpPr>
      <dsp:spPr>
        <a:xfrm>
          <a:off x="5782586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Interpretação do coeficiente de determinação:</a:t>
          </a:r>
          <a:endParaRPr lang="en-US" sz="1400" kern="1200"/>
        </a:p>
      </dsp:txBody>
      <dsp:txXfrm>
        <a:off x="5782586" y="608731"/>
        <a:ext cx="1637890" cy="469607"/>
      </dsp:txXfrm>
    </dsp:sp>
    <dsp:sp modelId="{C4CC82DC-6623-4265-8393-3ECBBD76EC07}">
      <dsp:nvSpPr>
        <dsp:cNvPr id="0" name=""/>
        <dsp:cNvSpPr/>
      </dsp:nvSpPr>
      <dsp:spPr>
        <a:xfrm>
          <a:off x="5782586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Um R² próximo de 1 indica que o modelo de regressão explica uma grande parte da variabilidade na variável de resposta. Por outro lado, um R² próximo de 0 sugere que o modelo não é capaz de explicar a variabilidade na variável de resposta.</a:t>
          </a:r>
          <a:endParaRPr lang="en-US" sz="1100" kern="1200"/>
        </a:p>
      </dsp:txBody>
      <dsp:txXfrm>
        <a:off x="5782586" y="1125340"/>
        <a:ext cx="1637890" cy="153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8266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4975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3871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2956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7224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7080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9296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31800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212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9191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8018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9566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437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5773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19126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8032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7197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731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  <p:sldLayoutId id="2147484530" r:id="rId12"/>
    <p:sldLayoutId id="2147484531" r:id="rId13"/>
    <p:sldLayoutId id="2147484532" r:id="rId14"/>
    <p:sldLayoutId id="2147484533" r:id="rId15"/>
    <p:sldLayoutId id="2147484534" r:id="rId16"/>
    <p:sldLayoutId id="2147484535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4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jpe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9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6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2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gif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1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openxmlformats.org/officeDocument/2006/relationships/image" Target="../media/image1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8.xml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1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Data" Target="../diagrams/data2.xml"/><Relationship Id="rId11" Type="http://schemas.openxmlformats.org/officeDocument/2006/relationships/image" Target="../media/image3.png"/><Relationship Id="rId5" Type="http://schemas.openxmlformats.org/officeDocument/2006/relationships/image" Target="../media/image1.jpe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9.xml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>
            <a:spLocks noGrp="1"/>
          </p:cNvSpPr>
          <p:nvPr>
            <p:ph type="ctrTitle"/>
          </p:nvPr>
        </p:nvSpPr>
        <p:spPr>
          <a:xfrm>
            <a:off x="5209014" y="463888"/>
            <a:ext cx="3310302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Trabalho 01</a:t>
            </a:r>
          </a:p>
          <a:p>
            <a:pPr marL="0" lvl="0" indent="0" defTabSz="914400">
              <a:spcAft>
                <a:spcPts val="0"/>
              </a:spcAft>
              <a:buSzPts val="3600"/>
            </a:pPr>
            <a:endParaRPr lang="en-US"/>
          </a:p>
        </p:txBody>
      </p:sp>
      <p:sp>
        <p:nvSpPr>
          <p:cNvPr id="278" name="Google Shape;278;p1"/>
          <p:cNvSpPr txBox="1">
            <a:spLocks/>
          </p:cNvSpPr>
          <p:nvPr/>
        </p:nvSpPr>
        <p:spPr>
          <a:xfrm>
            <a:off x="5861791" y="3003560"/>
            <a:ext cx="3056564" cy="201138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Nome: Daniel Oliveira dos Santos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/>
              <a:t>Matrícula</a:t>
            </a:r>
            <a:r>
              <a:rPr lang="en-US" dirty="0"/>
              <a:t>: 564307</a:t>
            </a:r>
            <a:endParaRPr lang="en-US" dirty="0">
              <a:sym typeface="Arial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>
                <a:sym typeface="Arial"/>
              </a:rPr>
              <a:t>Nível</a:t>
            </a:r>
            <a:r>
              <a:rPr lang="en-US" dirty="0">
                <a:sym typeface="Arial"/>
              </a:rPr>
              <a:t>: </a:t>
            </a:r>
            <a:r>
              <a:rPr lang="en-US" dirty="0" err="1">
                <a:sym typeface="Arial"/>
              </a:rPr>
              <a:t>Mestrado</a:t>
            </a:r>
            <a:endParaRPr lang="en-US" dirty="0">
              <a:sym typeface="Arial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>
                <a:sym typeface="Arial"/>
              </a:rPr>
              <a:t>Área</a:t>
            </a:r>
            <a:r>
              <a:rPr lang="en-US" dirty="0">
                <a:sym typeface="Arial"/>
              </a:rPr>
              <a:t>: </a:t>
            </a:r>
            <a:r>
              <a:rPr lang="en-US" dirty="0" err="1">
                <a:sym typeface="Arial"/>
              </a:rPr>
              <a:t>Ciência</a:t>
            </a:r>
            <a:r>
              <a:rPr lang="en-US" dirty="0">
                <a:sym typeface="Arial"/>
              </a:rPr>
              <a:t> da </a:t>
            </a:r>
            <a:r>
              <a:rPr lang="en-US" dirty="0" err="1">
                <a:sym typeface="Arial"/>
              </a:rPr>
              <a:t>Computação</a:t>
            </a:r>
            <a:endParaRPr lang="en-US" dirty="0">
              <a:sym typeface="Arial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>
              <a:sym typeface="Arial"/>
            </a:endParaRPr>
          </a:p>
          <a:p>
            <a:pPr marL="0" lvl="0" indent="-228600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9" name="Google Shape;279;p1"/>
          <p:cNvSpPr txBox="1"/>
          <p:nvPr/>
        </p:nvSpPr>
        <p:spPr>
          <a:xfrm>
            <a:off x="1500591" y="1262807"/>
            <a:ext cx="7559654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178308">
              <a:spcAft>
                <a:spcPts val="600"/>
              </a:spcAft>
              <a:buClr>
                <a:srgbClr val="000000"/>
              </a:buClr>
              <a:buSzPts val="1976"/>
            </a:pPr>
            <a:r>
              <a:rPr lang="pt-BR" sz="2000" kern="1200" dirty="0">
                <a:solidFill>
                  <a:schemeClr val="lt1"/>
                </a:solidFill>
                <a:latin typeface="Arial"/>
                <a:ea typeface="+mn-ea"/>
                <a:cs typeface="Arial"/>
                <a:sym typeface="Arial"/>
              </a:rPr>
              <a:t>AVALIAÇÃO DE DESEMPENHO DE SISTEMAS COMPUTACIONAIS</a:t>
            </a:r>
            <a:endParaRPr lang="pt-BR" sz="2000" b="0" i="0" u="none" strike="noStrike" cap="none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3E3C471A-4582-B7E9-2F0D-671110CC59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71"/>
    </mc:Choice>
    <mc:Fallback>
      <p:transition spd="slow" advTm="24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ctrTitle"/>
          </p:nvPr>
        </p:nvSpPr>
        <p:spPr>
          <a:xfrm>
            <a:off x="3952549" y="841772"/>
            <a:ext cx="4048450" cy="179070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Carga de trabalho </a:t>
            </a:r>
          </a:p>
        </p:txBody>
      </p:sp>
      <p:sp>
        <p:nvSpPr>
          <p:cNvPr id="338" name="Google Shape;338;p10"/>
          <p:cNvSpPr txBox="1">
            <a:spLocks noGrp="1"/>
          </p:cNvSpPr>
          <p:nvPr>
            <p:ph type="subTitle" idx="1"/>
          </p:nvPr>
        </p:nvSpPr>
        <p:spPr>
          <a:xfrm>
            <a:off x="3923172" y="2701528"/>
            <a:ext cx="4077827" cy="124182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600" dirty="0"/>
              <a:t>     Para cada caso de teste descrito na preparação da máquina, a carga de trabalho consiste em realizar uma série de ensaios sob condições específicas. Isso inclui o aquecimento controlado de diferentes eixos da máquina, a coleta de dados de temperatura por meio dos termopares e a medição dos erros de posicionamento utilizando o interferômetro a laser.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600" dirty="0"/>
              <a:t>     Preparação da Máquina: Configuração da máquina-ferramenta para cada caso de teste, incluindo a instalação dos termopares nos locais apropriados, o posicionamento do interferômetro a laser e a programação do CNC para os movimentos necessários.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600" dirty="0"/>
          </a:p>
        </p:txBody>
      </p:sp>
      <p:pic>
        <p:nvPicPr>
          <p:cNvPr id="340" name="Picture 339">
            <a:extLst>
              <a:ext uri="{FF2B5EF4-FFF2-40B4-BE49-F238E27FC236}">
                <a16:creationId xmlns:a16="http://schemas.microsoft.com/office/drawing/2014/main" id="{BD7B6AF0-EA9E-CD62-6EF5-AD3F9452E7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40" r="9184" b="-3"/>
          <a:stretch/>
        </p:blipFill>
        <p:spPr>
          <a:xfrm>
            <a:off x="-4197" y="10"/>
            <a:ext cx="3476686" cy="514349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A52B1F15-A721-DDCE-2C98-6794E5DA1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46"/>
    </mc:Choice>
    <mc:Fallback>
      <p:transition spd="slow" advTm="45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203F60DC-3F71-49E4-9DAB-07F6F776C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E0974BA-28D6-4D03-A93A-98DFC7190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76EA578B-67A5-45D4-BE05-15EA588E2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22" name="Rectangle 5">
                <a:extLst>
                  <a:ext uri="{FF2B5EF4-FFF2-40B4-BE49-F238E27FC236}">
                    <a16:creationId xmlns:a16="http://schemas.microsoft.com/office/drawing/2014/main" id="{EFD4433C-E0E3-4430-A9CC-25846603C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3" name="Freeform 6">
                <a:extLst>
                  <a:ext uri="{FF2B5EF4-FFF2-40B4-BE49-F238E27FC236}">
                    <a16:creationId xmlns:a16="http://schemas.microsoft.com/office/drawing/2014/main" id="{C81924A9-DCA1-4E4E-9871-A61EA8F41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4" name="Freeform 7">
                <a:extLst>
                  <a:ext uri="{FF2B5EF4-FFF2-40B4-BE49-F238E27FC236}">
                    <a16:creationId xmlns:a16="http://schemas.microsoft.com/office/drawing/2014/main" id="{9DCA138B-050D-4563-947F-DB4C97415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5" name="Freeform 8">
                <a:extLst>
                  <a:ext uri="{FF2B5EF4-FFF2-40B4-BE49-F238E27FC236}">
                    <a16:creationId xmlns:a16="http://schemas.microsoft.com/office/drawing/2014/main" id="{AC7E4367-A1AE-4D50-AF27-77A8D0EDF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6" name="Freeform 9">
                <a:extLst>
                  <a:ext uri="{FF2B5EF4-FFF2-40B4-BE49-F238E27FC236}">
                    <a16:creationId xmlns:a16="http://schemas.microsoft.com/office/drawing/2014/main" id="{E46D988C-BE0D-49CB-A5A1-8D6D2A55A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7" name="Freeform 10">
                <a:extLst>
                  <a:ext uri="{FF2B5EF4-FFF2-40B4-BE49-F238E27FC236}">
                    <a16:creationId xmlns:a16="http://schemas.microsoft.com/office/drawing/2014/main" id="{E383E5FB-776B-4CD0-87AE-A4151C892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8" name="Freeform 11">
                <a:extLst>
                  <a:ext uri="{FF2B5EF4-FFF2-40B4-BE49-F238E27FC236}">
                    <a16:creationId xmlns:a16="http://schemas.microsoft.com/office/drawing/2014/main" id="{432D924B-B627-4379-A548-CEF9B8DB3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9" name="Freeform 12">
                <a:extLst>
                  <a:ext uri="{FF2B5EF4-FFF2-40B4-BE49-F238E27FC236}">
                    <a16:creationId xmlns:a16="http://schemas.microsoft.com/office/drawing/2014/main" id="{948973D5-5480-482D-A694-0BCA3A0CF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0" name="Freeform 13">
                <a:extLst>
                  <a:ext uri="{FF2B5EF4-FFF2-40B4-BE49-F238E27FC236}">
                    <a16:creationId xmlns:a16="http://schemas.microsoft.com/office/drawing/2014/main" id="{6E5C50EA-C8C0-4E50-9321-E9E0E6FB0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1" name="Freeform 14">
                <a:extLst>
                  <a:ext uri="{FF2B5EF4-FFF2-40B4-BE49-F238E27FC236}">
                    <a16:creationId xmlns:a16="http://schemas.microsoft.com/office/drawing/2014/main" id="{5E6E164C-CF38-4EA0-B1E7-25B67DC48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2" name="Freeform 15">
                <a:extLst>
                  <a:ext uri="{FF2B5EF4-FFF2-40B4-BE49-F238E27FC236}">
                    <a16:creationId xmlns:a16="http://schemas.microsoft.com/office/drawing/2014/main" id="{275BB4F8-C52D-42A1-89B6-EA7C1EF2B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3" name="Line 16">
                <a:extLst>
                  <a:ext uri="{FF2B5EF4-FFF2-40B4-BE49-F238E27FC236}">
                    <a16:creationId xmlns:a16="http://schemas.microsoft.com/office/drawing/2014/main" id="{3EA644EB-7C59-4A69-A17C-0A091C76E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4" name="Freeform 17">
                <a:extLst>
                  <a:ext uri="{FF2B5EF4-FFF2-40B4-BE49-F238E27FC236}">
                    <a16:creationId xmlns:a16="http://schemas.microsoft.com/office/drawing/2014/main" id="{FC7A2E55-98BB-48F5-933E-BB4C44371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5" name="Freeform 18">
                <a:extLst>
                  <a:ext uri="{FF2B5EF4-FFF2-40B4-BE49-F238E27FC236}">
                    <a16:creationId xmlns:a16="http://schemas.microsoft.com/office/drawing/2014/main" id="{7B3153FF-E838-4F77-9DDE-386D9C522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6" name="Freeform 19">
                <a:extLst>
                  <a:ext uri="{FF2B5EF4-FFF2-40B4-BE49-F238E27FC236}">
                    <a16:creationId xmlns:a16="http://schemas.microsoft.com/office/drawing/2014/main" id="{0ACDA275-09E6-40C9-A885-41E65D914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7" name="Freeform 20">
                <a:extLst>
                  <a:ext uri="{FF2B5EF4-FFF2-40B4-BE49-F238E27FC236}">
                    <a16:creationId xmlns:a16="http://schemas.microsoft.com/office/drawing/2014/main" id="{27A78154-D76E-4234-9932-DF1D76799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" name="Rectangle 21">
                <a:extLst>
                  <a:ext uri="{FF2B5EF4-FFF2-40B4-BE49-F238E27FC236}">
                    <a16:creationId xmlns:a16="http://schemas.microsoft.com/office/drawing/2014/main" id="{6240ED9D-19A5-4A1A-8E4F-24128D810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9" name="Freeform 22">
                <a:extLst>
                  <a:ext uri="{FF2B5EF4-FFF2-40B4-BE49-F238E27FC236}">
                    <a16:creationId xmlns:a16="http://schemas.microsoft.com/office/drawing/2014/main" id="{76599DAD-F77E-48DE-ABDA-B923C1591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0" name="Freeform 23">
                <a:extLst>
                  <a:ext uri="{FF2B5EF4-FFF2-40B4-BE49-F238E27FC236}">
                    <a16:creationId xmlns:a16="http://schemas.microsoft.com/office/drawing/2014/main" id="{55DF1E32-B823-4B69-B62A-5D509408A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1" name="Freeform 24">
                <a:extLst>
                  <a:ext uri="{FF2B5EF4-FFF2-40B4-BE49-F238E27FC236}">
                    <a16:creationId xmlns:a16="http://schemas.microsoft.com/office/drawing/2014/main" id="{31F0DA43-9464-488B-BBD1-203DDE6EE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2" name="Freeform 25">
                <a:extLst>
                  <a:ext uri="{FF2B5EF4-FFF2-40B4-BE49-F238E27FC236}">
                    <a16:creationId xmlns:a16="http://schemas.microsoft.com/office/drawing/2014/main" id="{A713508B-1644-449F-B053-3737E996A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5" name="Freeform 26">
                <a:extLst>
                  <a:ext uri="{FF2B5EF4-FFF2-40B4-BE49-F238E27FC236}">
                    <a16:creationId xmlns:a16="http://schemas.microsoft.com/office/drawing/2014/main" id="{37683D86-FA1B-4BF8-9931-BAB6D306D4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6" name="Freeform 27">
                <a:extLst>
                  <a:ext uri="{FF2B5EF4-FFF2-40B4-BE49-F238E27FC236}">
                    <a16:creationId xmlns:a16="http://schemas.microsoft.com/office/drawing/2014/main" id="{6E4F8A37-8002-4981-83EE-C426C07DC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7" name="Freeform 28">
                <a:extLst>
                  <a:ext uri="{FF2B5EF4-FFF2-40B4-BE49-F238E27FC236}">
                    <a16:creationId xmlns:a16="http://schemas.microsoft.com/office/drawing/2014/main" id="{C4DC46CF-71B6-4BEB-BB8D-1F8AEA96CA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8" name="Freeform 29">
                <a:extLst>
                  <a:ext uri="{FF2B5EF4-FFF2-40B4-BE49-F238E27FC236}">
                    <a16:creationId xmlns:a16="http://schemas.microsoft.com/office/drawing/2014/main" id="{3DAAC3E4-3B23-4047-8D27-34B997C9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9" name="Freeform 30">
                <a:extLst>
                  <a:ext uri="{FF2B5EF4-FFF2-40B4-BE49-F238E27FC236}">
                    <a16:creationId xmlns:a16="http://schemas.microsoft.com/office/drawing/2014/main" id="{31FCB06C-51CC-441C-B360-9670164DE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0" name="Freeform 31">
                <a:extLst>
                  <a:ext uri="{FF2B5EF4-FFF2-40B4-BE49-F238E27FC236}">
                    <a16:creationId xmlns:a16="http://schemas.microsoft.com/office/drawing/2014/main" id="{CFC887CD-B08D-408B-A2B4-F3B5CB3A4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805D3328-FC99-4D10-B2D8-5D01DEA55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504" name="Freeform 32">
                <a:extLst>
                  <a:ext uri="{FF2B5EF4-FFF2-40B4-BE49-F238E27FC236}">
                    <a16:creationId xmlns:a16="http://schemas.microsoft.com/office/drawing/2014/main" id="{73020627-416F-402D-8D21-A99ED62E5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5" name="Freeform 33">
                <a:extLst>
                  <a:ext uri="{FF2B5EF4-FFF2-40B4-BE49-F238E27FC236}">
                    <a16:creationId xmlns:a16="http://schemas.microsoft.com/office/drawing/2014/main" id="{D3DAF064-3433-4FCB-B8CE-626BF5546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6" name="Freeform 34">
                <a:extLst>
                  <a:ext uri="{FF2B5EF4-FFF2-40B4-BE49-F238E27FC236}">
                    <a16:creationId xmlns:a16="http://schemas.microsoft.com/office/drawing/2014/main" id="{11904BD3-81D9-43F2-BE74-D424388ACC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7" name="Freeform 35">
                <a:extLst>
                  <a:ext uri="{FF2B5EF4-FFF2-40B4-BE49-F238E27FC236}">
                    <a16:creationId xmlns:a16="http://schemas.microsoft.com/office/drawing/2014/main" id="{5E25F735-7D6C-4714-BA7E-8D340370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8" name="Freeform 36">
                <a:extLst>
                  <a:ext uri="{FF2B5EF4-FFF2-40B4-BE49-F238E27FC236}">
                    <a16:creationId xmlns:a16="http://schemas.microsoft.com/office/drawing/2014/main" id="{30817020-E490-40E3-B018-78273B5E3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9" name="Freeform 37">
                <a:extLst>
                  <a:ext uri="{FF2B5EF4-FFF2-40B4-BE49-F238E27FC236}">
                    <a16:creationId xmlns:a16="http://schemas.microsoft.com/office/drawing/2014/main" id="{F427962E-1B2C-4D54-8776-7A06EE038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0" name="Freeform 38">
                <a:extLst>
                  <a:ext uri="{FF2B5EF4-FFF2-40B4-BE49-F238E27FC236}">
                    <a16:creationId xmlns:a16="http://schemas.microsoft.com/office/drawing/2014/main" id="{AE792A3C-67D9-4F28-9C39-5719133147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1" name="Freeform 39">
                <a:extLst>
                  <a:ext uri="{FF2B5EF4-FFF2-40B4-BE49-F238E27FC236}">
                    <a16:creationId xmlns:a16="http://schemas.microsoft.com/office/drawing/2014/main" id="{07A5F98A-8C7A-4EF2-94AA-A59045993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0" name="Freeform 40">
                <a:extLst>
                  <a:ext uri="{FF2B5EF4-FFF2-40B4-BE49-F238E27FC236}">
                    <a16:creationId xmlns:a16="http://schemas.microsoft.com/office/drawing/2014/main" id="{C6AD98FC-AD56-4D24-BC82-047FE59B1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1" name="Rectangle 41">
                <a:extLst>
                  <a:ext uri="{FF2B5EF4-FFF2-40B4-BE49-F238E27FC236}">
                    <a16:creationId xmlns:a16="http://schemas.microsoft.com/office/drawing/2014/main" id="{B405452A-549E-4652-8F4A-F4D5994C8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2CE7B8CB-7030-4C44-A347-6FA2CCF77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514" name="Rectangle 513">
              <a:extLst>
                <a:ext uri="{FF2B5EF4-FFF2-40B4-BE49-F238E27FC236}">
                  <a16:creationId xmlns:a16="http://schemas.microsoft.com/office/drawing/2014/main" id="{E740ABBC-AFEA-449C-8E1C-C7E3B6386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5" name="Picture 2">
              <a:extLst>
                <a:ext uri="{FF2B5EF4-FFF2-40B4-BE49-F238E27FC236}">
                  <a16:creationId xmlns:a16="http://schemas.microsoft.com/office/drawing/2014/main" id="{AFBF5B3D-5AEE-4236-BFA6-5C4AEC238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3" name="Google Shape;343;p11"/>
          <p:cNvSpPr txBox="1">
            <a:spLocks noGrp="1"/>
          </p:cNvSpPr>
          <p:nvPr>
            <p:ph type="ctrTitle"/>
          </p:nvPr>
        </p:nvSpPr>
        <p:spPr>
          <a:xfrm>
            <a:off x="3747522" y="463888"/>
            <a:ext cx="4538035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Carga de Trabalho</a:t>
            </a:r>
          </a:p>
        </p:txBody>
      </p:sp>
      <p:pic>
        <p:nvPicPr>
          <p:cNvPr id="494" name="Picture 345">
            <a:extLst>
              <a:ext uri="{FF2B5EF4-FFF2-40B4-BE49-F238E27FC236}">
                <a16:creationId xmlns:a16="http://schemas.microsoft.com/office/drawing/2014/main" id="{B2CAD1C6-850D-127C-3988-1B57515720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294" r="29319" b="1"/>
          <a:stretch/>
        </p:blipFill>
        <p:spPr>
          <a:xfrm>
            <a:off x="-4197" y="10"/>
            <a:ext cx="3476686" cy="5143490"/>
          </a:xfrm>
          <a:prstGeom prst="rect">
            <a:avLst/>
          </a:prstGeom>
        </p:spPr>
      </p:pic>
      <p:grpSp>
        <p:nvGrpSpPr>
          <p:cNvPr id="517" name="Group 516">
            <a:extLst>
              <a:ext uri="{FF2B5EF4-FFF2-40B4-BE49-F238E27FC236}">
                <a16:creationId xmlns:a16="http://schemas.microsoft.com/office/drawing/2014/main" id="{A04AEADF-A4CA-445B-9E98-53DCB5248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437A39CC-AE12-4560-BB15-103BC6BCB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9" name="Freeform 6">
              <a:extLst>
                <a:ext uri="{FF2B5EF4-FFF2-40B4-BE49-F238E27FC236}">
                  <a16:creationId xmlns:a16="http://schemas.microsoft.com/office/drawing/2014/main" id="{A310155B-E06E-4482-A8E4-05F9BEEC7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0" name="Freeform 7">
              <a:extLst>
                <a:ext uri="{FF2B5EF4-FFF2-40B4-BE49-F238E27FC236}">
                  <a16:creationId xmlns:a16="http://schemas.microsoft.com/office/drawing/2014/main" id="{0D9A6479-3823-454B-86A2-085801324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E7E29B83-978A-46AC-9803-D4B2259A0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2" name="Freeform 9">
              <a:extLst>
                <a:ext uri="{FF2B5EF4-FFF2-40B4-BE49-F238E27FC236}">
                  <a16:creationId xmlns:a16="http://schemas.microsoft.com/office/drawing/2014/main" id="{A1EE4629-CC47-4814-9071-7D8C1025B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3" name="Freeform 10">
              <a:extLst>
                <a:ext uri="{FF2B5EF4-FFF2-40B4-BE49-F238E27FC236}">
                  <a16:creationId xmlns:a16="http://schemas.microsoft.com/office/drawing/2014/main" id="{6A4C72EA-CDE3-4BF7-B19B-618D0AB65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4" name="Freeform 11">
              <a:extLst>
                <a:ext uri="{FF2B5EF4-FFF2-40B4-BE49-F238E27FC236}">
                  <a16:creationId xmlns:a16="http://schemas.microsoft.com/office/drawing/2014/main" id="{959BC88C-2C4F-440A-87E6-B84FFBF92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5" name="Freeform 12">
              <a:extLst>
                <a:ext uri="{FF2B5EF4-FFF2-40B4-BE49-F238E27FC236}">
                  <a16:creationId xmlns:a16="http://schemas.microsoft.com/office/drawing/2014/main" id="{560432CF-8C76-4CF6-AC49-38FCBD203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6" name="Freeform 13">
              <a:extLst>
                <a:ext uri="{FF2B5EF4-FFF2-40B4-BE49-F238E27FC236}">
                  <a16:creationId xmlns:a16="http://schemas.microsoft.com/office/drawing/2014/main" id="{DA3DAB3E-03BA-4843-86E2-2A4B1AAC3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7" name="Freeform 14">
              <a:extLst>
                <a:ext uri="{FF2B5EF4-FFF2-40B4-BE49-F238E27FC236}">
                  <a16:creationId xmlns:a16="http://schemas.microsoft.com/office/drawing/2014/main" id="{6AEEF6C3-2236-4BD2-B682-B89B7861F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8" name="Freeform 15">
              <a:extLst>
                <a:ext uri="{FF2B5EF4-FFF2-40B4-BE49-F238E27FC236}">
                  <a16:creationId xmlns:a16="http://schemas.microsoft.com/office/drawing/2014/main" id="{D114B5DD-4530-4368-AD54-DBE1E33ED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9" name="Freeform 16">
              <a:extLst>
                <a:ext uri="{FF2B5EF4-FFF2-40B4-BE49-F238E27FC236}">
                  <a16:creationId xmlns:a16="http://schemas.microsoft.com/office/drawing/2014/main" id="{7D7F289E-5455-4332-B8E6-73CA4B1A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0" name="Freeform 17">
              <a:extLst>
                <a:ext uri="{FF2B5EF4-FFF2-40B4-BE49-F238E27FC236}">
                  <a16:creationId xmlns:a16="http://schemas.microsoft.com/office/drawing/2014/main" id="{31B8ED58-D2D6-4371-B0CF-34C839424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1" name="Freeform 18">
              <a:extLst>
                <a:ext uri="{FF2B5EF4-FFF2-40B4-BE49-F238E27FC236}">
                  <a16:creationId xmlns:a16="http://schemas.microsoft.com/office/drawing/2014/main" id="{FF784D01-EDF3-428D-A2C3-21518A2B1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2" name="Freeform 19">
              <a:extLst>
                <a:ext uri="{FF2B5EF4-FFF2-40B4-BE49-F238E27FC236}">
                  <a16:creationId xmlns:a16="http://schemas.microsoft.com/office/drawing/2014/main" id="{F9C55DDF-735C-4405-A643-510D9DD8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3" name="Freeform 20">
              <a:extLst>
                <a:ext uri="{FF2B5EF4-FFF2-40B4-BE49-F238E27FC236}">
                  <a16:creationId xmlns:a16="http://schemas.microsoft.com/office/drawing/2014/main" id="{85459816-3EE3-488A-9E11-78710B7ED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4" name="Freeform 21">
              <a:extLst>
                <a:ext uri="{FF2B5EF4-FFF2-40B4-BE49-F238E27FC236}">
                  <a16:creationId xmlns:a16="http://schemas.microsoft.com/office/drawing/2014/main" id="{86929C31-B87D-4CE7-8F7D-E94F89FED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5" name="Freeform 22">
              <a:extLst>
                <a:ext uri="{FF2B5EF4-FFF2-40B4-BE49-F238E27FC236}">
                  <a16:creationId xmlns:a16="http://schemas.microsoft.com/office/drawing/2014/main" id="{AA6A63D9-648C-4298-AFE5-FE2986432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6" name="Freeform 23">
              <a:extLst>
                <a:ext uri="{FF2B5EF4-FFF2-40B4-BE49-F238E27FC236}">
                  <a16:creationId xmlns:a16="http://schemas.microsoft.com/office/drawing/2014/main" id="{B9A6CD14-6BA0-4DC1-9713-58BD6D716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7" name="Freeform 24">
              <a:extLst>
                <a:ext uri="{FF2B5EF4-FFF2-40B4-BE49-F238E27FC236}">
                  <a16:creationId xmlns:a16="http://schemas.microsoft.com/office/drawing/2014/main" id="{842BE913-1756-4771-9BDD-E9EA5F937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8" name="Freeform 25">
              <a:extLst>
                <a:ext uri="{FF2B5EF4-FFF2-40B4-BE49-F238E27FC236}">
                  <a16:creationId xmlns:a16="http://schemas.microsoft.com/office/drawing/2014/main" id="{8CDB490F-6023-4A53-8387-EBCF61CE4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9" name="Freeform 26">
              <a:extLst>
                <a:ext uri="{FF2B5EF4-FFF2-40B4-BE49-F238E27FC236}">
                  <a16:creationId xmlns:a16="http://schemas.microsoft.com/office/drawing/2014/main" id="{0BF64963-B166-4039-9356-9BC77123D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0" name="Freeform 27">
              <a:extLst>
                <a:ext uri="{FF2B5EF4-FFF2-40B4-BE49-F238E27FC236}">
                  <a16:creationId xmlns:a16="http://schemas.microsoft.com/office/drawing/2014/main" id="{D35CBE03-D3E7-40C3-90A6-1410CD876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1" name="Freeform 28">
              <a:extLst>
                <a:ext uri="{FF2B5EF4-FFF2-40B4-BE49-F238E27FC236}">
                  <a16:creationId xmlns:a16="http://schemas.microsoft.com/office/drawing/2014/main" id="{42BE21D2-7273-4BAE-9FCD-08D9A7439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2" name="Freeform 29">
              <a:extLst>
                <a:ext uri="{FF2B5EF4-FFF2-40B4-BE49-F238E27FC236}">
                  <a16:creationId xmlns:a16="http://schemas.microsoft.com/office/drawing/2014/main" id="{9243ACA3-660D-4F47-A45E-4240A6585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3" name="Freeform 30">
              <a:extLst>
                <a:ext uri="{FF2B5EF4-FFF2-40B4-BE49-F238E27FC236}">
                  <a16:creationId xmlns:a16="http://schemas.microsoft.com/office/drawing/2014/main" id="{6304B585-4266-428C-B78E-557A74A63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4" name="Freeform 31">
              <a:extLst>
                <a:ext uri="{FF2B5EF4-FFF2-40B4-BE49-F238E27FC236}">
                  <a16:creationId xmlns:a16="http://schemas.microsoft.com/office/drawing/2014/main" id="{C2532A5C-36A5-40DA-9B5A-8E003BA59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5" name="Freeform 32">
              <a:extLst>
                <a:ext uri="{FF2B5EF4-FFF2-40B4-BE49-F238E27FC236}">
                  <a16:creationId xmlns:a16="http://schemas.microsoft.com/office/drawing/2014/main" id="{3C42A587-F8EE-4DE6-A931-84B894EFE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B9CE367E-57D7-46EC-B71B-731FAF494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7" name="Freeform 34">
              <a:extLst>
                <a:ext uri="{FF2B5EF4-FFF2-40B4-BE49-F238E27FC236}">
                  <a16:creationId xmlns:a16="http://schemas.microsoft.com/office/drawing/2014/main" id="{9E435D5C-35BF-4C30-AF6B-FE3CA0FE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8" name="Freeform 35">
              <a:extLst>
                <a:ext uri="{FF2B5EF4-FFF2-40B4-BE49-F238E27FC236}">
                  <a16:creationId xmlns:a16="http://schemas.microsoft.com/office/drawing/2014/main" id="{E1891917-BED5-4ACE-8D42-DF1E8AEC7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9" name="Freeform 36">
              <a:extLst>
                <a:ext uri="{FF2B5EF4-FFF2-40B4-BE49-F238E27FC236}">
                  <a16:creationId xmlns:a16="http://schemas.microsoft.com/office/drawing/2014/main" id="{B958EF4A-FBBA-4D3E-BBF4-CB804560B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0" name="Freeform 37">
              <a:extLst>
                <a:ext uri="{FF2B5EF4-FFF2-40B4-BE49-F238E27FC236}">
                  <a16:creationId xmlns:a16="http://schemas.microsoft.com/office/drawing/2014/main" id="{E87B3D83-C6CD-4D70-853B-C51116246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1" name="Freeform 38">
              <a:extLst>
                <a:ext uri="{FF2B5EF4-FFF2-40B4-BE49-F238E27FC236}">
                  <a16:creationId xmlns:a16="http://schemas.microsoft.com/office/drawing/2014/main" id="{3762DC6A-7EEA-4E01-B7F7-C4976B57D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2" name="Freeform 39">
              <a:extLst>
                <a:ext uri="{FF2B5EF4-FFF2-40B4-BE49-F238E27FC236}">
                  <a16:creationId xmlns:a16="http://schemas.microsoft.com/office/drawing/2014/main" id="{4A0B68CE-208D-4F3F-997E-A146EABB0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3" name="Freeform 40">
              <a:extLst>
                <a:ext uri="{FF2B5EF4-FFF2-40B4-BE49-F238E27FC236}">
                  <a16:creationId xmlns:a16="http://schemas.microsoft.com/office/drawing/2014/main" id="{1F1AA357-28D2-497C-A87B-19AE862DD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4" name="Freeform 41">
              <a:extLst>
                <a:ext uri="{FF2B5EF4-FFF2-40B4-BE49-F238E27FC236}">
                  <a16:creationId xmlns:a16="http://schemas.microsoft.com/office/drawing/2014/main" id="{F54047DF-8D9A-4EDA-B3DF-F8C8FF402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5" name="Freeform 42">
              <a:extLst>
                <a:ext uri="{FF2B5EF4-FFF2-40B4-BE49-F238E27FC236}">
                  <a16:creationId xmlns:a16="http://schemas.microsoft.com/office/drawing/2014/main" id="{1A3C5C5D-AC51-4501-A726-8FAFF204C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6" name="Freeform 43">
              <a:extLst>
                <a:ext uri="{FF2B5EF4-FFF2-40B4-BE49-F238E27FC236}">
                  <a16:creationId xmlns:a16="http://schemas.microsoft.com/office/drawing/2014/main" id="{0AB2048C-7423-48D2-AEC2-1F5D50F45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7" name="Freeform 44">
              <a:extLst>
                <a:ext uri="{FF2B5EF4-FFF2-40B4-BE49-F238E27FC236}">
                  <a16:creationId xmlns:a16="http://schemas.microsoft.com/office/drawing/2014/main" id="{0E4D7C18-263F-499D-98AC-5A21A85B5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834959D3-C9FA-470D-966A-FAAFA0D44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9" name="Freeform 46">
              <a:extLst>
                <a:ext uri="{FF2B5EF4-FFF2-40B4-BE49-F238E27FC236}">
                  <a16:creationId xmlns:a16="http://schemas.microsoft.com/office/drawing/2014/main" id="{32EE4EDE-7809-47D3-A629-F3809F8D6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0" name="Freeform 47">
              <a:extLst>
                <a:ext uri="{FF2B5EF4-FFF2-40B4-BE49-F238E27FC236}">
                  <a16:creationId xmlns:a16="http://schemas.microsoft.com/office/drawing/2014/main" id="{7E71B1AC-4989-4BE3-8BCF-8A2628B42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1" name="Freeform 48">
              <a:extLst>
                <a:ext uri="{FF2B5EF4-FFF2-40B4-BE49-F238E27FC236}">
                  <a16:creationId xmlns:a16="http://schemas.microsoft.com/office/drawing/2014/main" id="{E3BF1765-E019-47F9-B4DA-831CCC0A6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2" name="Freeform 49">
              <a:extLst>
                <a:ext uri="{FF2B5EF4-FFF2-40B4-BE49-F238E27FC236}">
                  <a16:creationId xmlns:a16="http://schemas.microsoft.com/office/drawing/2014/main" id="{137327CC-4553-4D19-8A3A-B5C8A658B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3" name="Freeform 50">
              <a:extLst>
                <a:ext uri="{FF2B5EF4-FFF2-40B4-BE49-F238E27FC236}">
                  <a16:creationId xmlns:a16="http://schemas.microsoft.com/office/drawing/2014/main" id="{900266D9-6780-4455-9022-E1574D18D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4" name="Freeform 51">
              <a:extLst>
                <a:ext uri="{FF2B5EF4-FFF2-40B4-BE49-F238E27FC236}">
                  <a16:creationId xmlns:a16="http://schemas.microsoft.com/office/drawing/2014/main" id="{8376D2F0-4980-4776-B109-9CC415445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5" name="Freeform 52">
              <a:extLst>
                <a:ext uri="{FF2B5EF4-FFF2-40B4-BE49-F238E27FC236}">
                  <a16:creationId xmlns:a16="http://schemas.microsoft.com/office/drawing/2014/main" id="{629630F4-669F-4E83-9CBF-16161526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6" name="Freeform 53">
              <a:extLst>
                <a:ext uri="{FF2B5EF4-FFF2-40B4-BE49-F238E27FC236}">
                  <a16:creationId xmlns:a16="http://schemas.microsoft.com/office/drawing/2014/main" id="{33FF628A-1BA3-431F-8F80-822685D8C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7" name="Freeform 54">
              <a:extLst>
                <a:ext uri="{FF2B5EF4-FFF2-40B4-BE49-F238E27FC236}">
                  <a16:creationId xmlns:a16="http://schemas.microsoft.com/office/drawing/2014/main" id="{46F5A7DF-4DC3-466C-B3E8-9CB78D6A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8" name="Freeform 55">
              <a:extLst>
                <a:ext uri="{FF2B5EF4-FFF2-40B4-BE49-F238E27FC236}">
                  <a16:creationId xmlns:a16="http://schemas.microsoft.com/office/drawing/2014/main" id="{25EC2936-D4BE-4326-9AEE-7657B9900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9" name="Freeform 56">
              <a:extLst>
                <a:ext uri="{FF2B5EF4-FFF2-40B4-BE49-F238E27FC236}">
                  <a16:creationId xmlns:a16="http://schemas.microsoft.com/office/drawing/2014/main" id="{44A56C08-784A-43B4-A70C-214E21FF8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70" name="Freeform 57">
              <a:extLst>
                <a:ext uri="{FF2B5EF4-FFF2-40B4-BE49-F238E27FC236}">
                  <a16:creationId xmlns:a16="http://schemas.microsoft.com/office/drawing/2014/main" id="{0E0CE038-2628-4A1F-BCBF-C17AB7352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71" name="Freeform 58">
              <a:extLst>
                <a:ext uri="{FF2B5EF4-FFF2-40B4-BE49-F238E27FC236}">
                  <a16:creationId xmlns:a16="http://schemas.microsoft.com/office/drawing/2014/main" id="{A837BC47-A267-4AE9-B35A-E8AD4733A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44" name="Google Shape;344;p11"/>
          <p:cNvSpPr txBox="1">
            <a:spLocks noGrp="1"/>
          </p:cNvSpPr>
          <p:nvPr>
            <p:ph type="subTitle" idx="1"/>
          </p:nvPr>
        </p:nvSpPr>
        <p:spPr>
          <a:xfrm>
            <a:off x="3726718" y="1687115"/>
            <a:ext cx="4558840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Execução dos Ensaios: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Realização dos ensaios conforme descrito para cada caso, incluindo o aquecimento controlado dos eixos da máquina e a coleta simultânea de dados de temperatura e erros de posicionamento.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Análise dos Dados: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Processamento dos dados coletados, incluindo a análise das variações de temperatura nos diferentes pontos da máquina e a correlação dessas variações com os erros de posicionamento medidos.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Interpretação dos Resultados: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Avaliação dos resultados obtidos para entender o impacto do aquecimento nos diferentes eixos da máquina nos erros de posicionamento. Isso pode envolver a identificação de padrões e tendências nos dados e a formulação de conclusões relevantes.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1B9C022F-83FB-D528-51F6-3031CD9182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53"/>
    </mc:Choice>
    <mc:Fallback>
      <p:transition spd="slow" advTm="30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361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4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281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66" name="Group 365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9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0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1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3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5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1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3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4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5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6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7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8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9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0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1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2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3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4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5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6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7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8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9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5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6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7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8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9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0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1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2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3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4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5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6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7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8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9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0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1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2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3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4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5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6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7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8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9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0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55" name="Google Shape;355;p13"/>
          <p:cNvSpPr txBox="1">
            <a:spLocks noGrp="1"/>
          </p:cNvSpPr>
          <p:nvPr>
            <p:ph type="ctrTitle"/>
          </p:nvPr>
        </p:nvSpPr>
        <p:spPr>
          <a:xfrm>
            <a:off x="1547090" y="120585"/>
            <a:ext cx="2801206" cy="17975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3400" dirty="0" err="1">
                <a:solidFill>
                  <a:srgbClr val="FFFFFF"/>
                </a:solidFill>
              </a:rPr>
              <a:t>Parâmetro</a:t>
            </a:r>
            <a:r>
              <a:rPr lang="en-US" sz="3400" dirty="0">
                <a:solidFill>
                  <a:srgbClr val="FFFFFF"/>
                </a:solidFill>
              </a:rPr>
              <a:t> da </a:t>
            </a:r>
            <a:r>
              <a:rPr lang="en-US" sz="3400" dirty="0" err="1">
                <a:solidFill>
                  <a:srgbClr val="FFFFFF"/>
                </a:solidFill>
              </a:rPr>
              <a:t>máquina</a:t>
            </a:r>
            <a:r>
              <a:rPr lang="en-US" sz="3400" dirty="0">
                <a:solidFill>
                  <a:srgbClr val="FFFFFF"/>
                </a:solidFill>
              </a:rPr>
              <a:t> ferramenta</a:t>
            </a:r>
          </a:p>
        </p:txBody>
      </p:sp>
      <p:sp>
        <p:nvSpPr>
          <p:cNvPr id="356" name="Google Shape;356;p13"/>
          <p:cNvSpPr txBox="1">
            <a:spLocks/>
          </p:cNvSpPr>
          <p:nvPr/>
        </p:nvSpPr>
        <p:spPr>
          <a:xfrm>
            <a:off x="1282317" y="2000249"/>
            <a:ext cx="3289682" cy="153954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lt1"/>
              </a:buClr>
              <a:buSzPct val="125000"/>
            </a:pPr>
            <a:r>
              <a:rPr lang="en-US" sz="2000" cap="all" dirty="0">
                <a:solidFill>
                  <a:schemeClr val="bg2"/>
                </a:solidFill>
              </a:rPr>
              <a:t>Maquinna-ferramenta ROMI D800</a:t>
            </a:r>
          </a:p>
        </p:txBody>
      </p:sp>
      <p:sp useBgFill="1">
        <p:nvSpPr>
          <p:cNvPr id="422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9" y="606042"/>
            <a:ext cx="3964782" cy="3925796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Google Shape;357;p13"/>
          <p:cNvSpPr txBox="1"/>
          <p:nvPr/>
        </p:nvSpPr>
        <p:spPr>
          <a:xfrm>
            <a:off x="603652" y="2905396"/>
            <a:ext cx="3882619" cy="1877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just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1730"/>
            </a:pPr>
            <a:r>
              <a:rPr lang="pt-BR" sz="1600" kern="1200" dirty="0">
                <a:solidFill>
                  <a:schemeClr val="lt1"/>
                </a:solidFill>
                <a:latin typeface="Nunito"/>
                <a:ea typeface="+mn-ea"/>
                <a:cs typeface="+mn-cs"/>
                <a:sym typeface="Nunito"/>
              </a:rPr>
              <a:t>         Os ensaios experimentais foram realizados em um centro de usinagem vertical ROMI modelo Discovery 800. Esta MF possui três eixos, sendo que cada eixo possui um curso máximo distinto.</a:t>
            </a:r>
            <a:endParaRPr lang="pt-BR" sz="1600" dirty="0"/>
          </a:p>
        </p:txBody>
      </p:sp>
      <p:pic>
        <p:nvPicPr>
          <p:cNvPr id="4" name="Google Shape;358;p13">
            <a:extLst>
              <a:ext uri="{FF2B5EF4-FFF2-40B4-BE49-F238E27FC236}">
                <a16:creationId xmlns:a16="http://schemas.microsoft.com/office/drawing/2014/main" id="{69F72DD1-AA66-9519-D8CC-4B37BB1044D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4160" y="1091128"/>
            <a:ext cx="3771401" cy="312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CBA69E26-6E25-D600-8E94-FF648E8BC7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882"/>
    </mc:Choice>
    <mc:Fallback>
      <p:transition spd="slow" advTm="25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3344465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400"/>
              <a:t>Parâmetro da máquina ferramenta</a:t>
            </a:r>
          </a:p>
        </p:txBody>
      </p:sp>
      <p:sp>
        <p:nvSpPr>
          <p:cNvPr id="364" name="Google Shape;364;p14"/>
          <p:cNvSpPr txBox="1">
            <a:spLocks/>
          </p:cNvSpPr>
          <p:nvPr/>
        </p:nvSpPr>
        <p:spPr>
          <a:xfrm>
            <a:off x="856059" y="1687115"/>
            <a:ext cx="3344465" cy="297378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200"/>
              <a:t>Controle Numérico Computadorizado - CNC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200"/>
              <a:t>Também chamado de comando numérico computadorizado, o CNC do inglês Computer Numeric Control, é um controlador numérico que permite o controle de máquinas, geralmente em tornos mecânicos e centros de usinagem.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200"/>
              <a:t>  	Uma MF com CNC é composta de uma unidade de comando (computador que seencarrega de realizar todos os cálculos e as operações lógicas), a máquina e os acionamentos responsáveis pelos movimentos dos eixos (servomotores/servomecanismos). linguagem G (código G).</a:t>
            </a:r>
          </a:p>
        </p:txBody>
      </p:sp>
      <p:sp>
        <p:nvSpPr>
          <p:cNvPr id="365" name="Google Shape;365;p14"/>
          <p:cNvSpPr txBox="1"/>
          <p:nvPr/>
        </p:nvSpPr>
        <p:spPr>
          <a:xfrm>
            <a:off x="839241" y="1289885"/>
            <a:ext cx="4584286" cy="95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defTabSz="365760">
              <a:spcAft>
                <a:spcPts val="600"/>
              </a:spcAft>
              <a:buClr>
                <a:schemeClr val="lt1"/>
              </a:buClr>
              <a:buSzPts val="1600"/>
            </a:pPr>
            <a:r>
              <a:rPr lang="pt-BR" sz="1920" kern="1200">
                <a:solidFill>
                  <a:schemeClr val="lt1"/>
                </a:solidFill>
                <a:latin typeface="Nunito"/>
                <a:ea typeface="+mn-ea"/>
                <a:cs typeface="+mn-cs"/>
                <a:sym typeface="Nunito"/>
              </a:rPr>
              <a:t>Sistema de aquisição de temperatura</a:t>
            </a:r>
            <a:endParaRPr lang="pt-BR"/>
          </a:p>
        </p:txBody>
      </p:sp>
      <p:pic>
        <p:nvPicPr>
          <p:cNvPr id="4" name="Google Shape;366;p14">
            <a:extLst>
              <a:ext uri="{FF2B5EF4-FFF2-40B4-BE49-F238E27FC236}">
                <a16:creationId xmlns:a16="http://schemas.microsoft.com/office/drawing/2014/main" id="{8F7F47D7-4BA6-9599-49C2-7BC0F10311E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65655" y="2815141"/>
            <a:ext cx="3699738" cy="1741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7;p14">
            <a:extLst>
              <a:ext uri="{FF2B5EF4-FFF2-40B4-BE49-F238E27FC236}">
                <a16:creationId xmlns:a16="http://schemas.microsoft.com/office/drawing/2014/main" id="{2DC4BD42-2107-1E8D-DCE4-7C7187DA5B5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079" t="3657" r="8277"/>
          <a:stretch/>
        </p:blipFill>
        <p:spPr>
          <a:xfrm>
            <a:off x="5256055" y="631316"/>
            <a:ext cx="3630769" cy="180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F404A111-B5A2-1A4D-71D7-467769E20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71"/>
    </mc:Choice>
    <mc:Fallback>
      <p:transition spd="slow" advTm="51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3344465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400"/>
              <a:t>Parâmetro da máquina ferramenta</a:t>
            </a:r>
          </a:p>
        </p:txBody>
      </p:sp>
      <p:sp>
        <p:nvSpPr>
          <p:cNvPr id="373" name="Google Shape;373;p15"/>
          <p:cNvSpPr txBox="1">
            <a:spLocks/>
          </p:cNvSpPr>
          <p:nvPr/>
        </p:nvSpPr>
        <p:spPr>
          <a:xfrm>
            <a:off x="4614794" y="1892207"/>
            <a:ext cx="3711504" cy="18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indent="306324" algn="just" defTabSz="306324">
              <a:lnSpc>
                <a:spcPct val="90000"/>
              </a:lnSpc>
              <a:spcAft>
                <a:spcPts val="600"/>
              </a:spcAft>
              <a:buSzPct val="129032"/>
            </a:pP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localização dos termopares foi escolhida segundo um teste realizado na MF com o objetivo de conhecer os locais em que a variação de temperatura é maior. Tal teste, consiste em deixar a máquina sob funcionamento durante 1 hora com ’Z seco’ (</a:t>
            </a:r>
            <a:r>
              <a:rPr lang="pt-BR" sz="14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spindle</a:t>
            </a: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desativado) e em seguida tirar algumas fotografias com a </a:t>
            </a:r>
            <a:r>
              <a:rPr lang="pt-BR" sz="14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termocâmera</a:t>
            </a: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4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ThermaCAM</a:t>
            </a: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empresa FLIR e verificar a dissipação de calor nos componentes da máquina.</a:t>
            </a:r>
            <a:endParaRPr sz="1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306324" algn="just" defTabSz="306324">
              <a:lnSpc>
                <a:spcPct val="90000"/>
              </a:lnSpc>
              <a:spcAft>
                <a:spcPts val="600"/>
              </a:spcAft>
              <a:buSzPct val="129032"/>
            </a:pP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 câmera captura a energia infravermelha (o calor) emitida pelo objeto enquadrado pelas lentes e converte esta energia em um sinal eletrônico. Este sinal é processado de forma a mostrar a imagem térmica no monitor da câmera ao mesmo tempo em que calcula a temperatura de cada pixel.</a:t>
            </a:r>
            <a:endParaRPr sz="1400"/>
          </a:p>
        </p:txBody>
      </p:sp>
      <p:sp>
        <p:nvSpPr>
          <p:cNvPr id="374" name="Google Shape;374;p15"/>
          <p:cNvSpPr txBox="1"/>
          <p:nvPr/>
        </p:nvSpPr>
        <p:spPr>
          <a:xfrm>
            <a:off x="4572000" y="1358403"/>
            <a:ext cx="4092209" cy="6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defTabSz="306324">
              <a:spcAft>
                <a:spcPts val="600"/>
              </a:spcAft>
              <a:buClr>
                <a:schemeClr val="lt1"/>
              </a:buClr>
              <a:buSzPts val="1600"/>
            </a:pPr>
            <a:r>
              <a:rPr lang="pt-BR" sz="1700" kern="1200">
                <a:solidFill>
                  <a:schemeClr val="lt1"/>
                </a:solidFill>
                <a:latin typeface="Nunito"/>
                <a:ea typeface="+mn-ea"/>
                <a:cs typeface="+mn-cs"/>
                <a:sym typeface="Nunito"/>
              </a:rPr>
              <a:t>Determinação da localização dos termopares</a:t>
            </a:r>
            <a:endParaRPr lang="pt-BR" sz="1700"/>
          </a:p>
        </p:txBody>
      </p:sp>
      <p:pic>
        <p:nvPicPr>
          <p:cNvPr id="2" name="Google Shape;375;p15">
            <a:extLst>
              <a:ext uri="{FF2B5EF4-FFF2-40B4-BE49-F238E27FC236}">
                <a16:creationId xmlns:a16="http://schemas.microsoft.com/office/drawing/2014/main" id="{FF4F1F9C-E111-2B94-B5F6-4494C0B2800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7002" y="1529402"/>
            <a:ext cx="3674700" cy="354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1FF77F10-2102-7789-BFBD-9FB96F2B4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85"/>
    </mc:Choice>
    <mc:Fallback>
      <p:transition spd="slow" advTm="42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0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9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 useBgFill="1">
        <p:nvSpPr>
          <p:cNvPr id="430" name="Rectangle 42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" y="-1"/>
            <a:ext cx="3046144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4" name="Rectangle 43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89"/>
            <a:ext cx="3041715" cy="51435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97" y="17462"/>
            <a:ext cx="3058613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0" name="Google Shape;380;p16"/>
          <p:cNvSpPr txBox="1">
            <a:spLocks noGrp="1"/>
          </p:cNvSpPr>
          <p:nvPr>
            <p:ph type="ctrTitle"/>
          </p:nvPr>
        </p:nvSpPr>
        <p:spPr>
          <a:xfrm>
            <a:off x="641449" y="463888"/>
            <a:ext cx="2138563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400">
                <a:solidFill>
                  <a:srgbClr val="FFFFFF"/>
                </a:solidFill>
              </a:rPr>
              <a:t>Parâmetro da máquina ferramenta</a:t>
            </a:r>
          </a:p>
        </p:txBody>
      </p:sp>
      <p:sp>
        <p:nvSpPr>
          <p:cNvPr id="381" name="Google Shape;381;p16"/>
          <p:cNvSpPr txBox="1">
            <a:spLocks/>
          </p:cNvSpPr>
          <p:nvPr/>
        </p:nvSpPr>
        <p:spPr>
          <a:xfrm>
            <a:off x="633465" y="1687115"/>
            <a:ext cx="2146833" cy="296797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O equipamento utilizado para medição dos erros de posicionamento foi o interferômetro a laser XL-80 da marca Renishaw, O feixe do laser foi posicionado na direção do eixo X, uma vez que os erros de posicionamento a serem tratados estão também nesta direção.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Neste equipamento, as leituras são realizadas a 50 kHz, com velocidade de medição linear máxima de 4 m/s e resolução linear de 1 nm, mesmo com velocidade máxima e há elevada exatidão de compensação ambiental da temperatura, pressão e umidade relativa do ar.</a:t>
            </a:r>
          </a:p>
        </p:txBody>
      </p: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5143499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3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5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82" name="Google Shape;382;p16"/>
          <p:cNvSpPr txBox="1"/>
          <p:nvPr/>
        </p:nvSpPr>
        <p:spPr>
          <a:xfrm>
            <a:off x="3732359" y="784099"/>
            <a:ext cx="5133034" cy="755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defTabSz="388620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1600"/>
            </a:pPr>
            <a:r>
              <a:rPr lang="pt-BR" sz="1500" kern="1200" dirty="0">
                <a:latin typeface="Nunito"/>
                <a:ea typeface="+mn-ea"/>
                <a:cs typeface="+mn-cs"/>
                <a:sym typeface="Nunito"/>
              </a:rPr>
              <a:t>Sistema de aquisição dos erros de posicionamento</a:t>
            </a:r>
            <a:endParaRPr lang="pt-BR" sz="15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8F0362-70A8-4218-262A-A9ABB3245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914" y="2482152"/>
            <a:ext cx="5568266" cy="1870477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5C543ADC-FAD7-E1F2-B8CB-2DA82DDCB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2492"/>
    </mc:Choice>
    <mc:Fallback>
      <p:transition spd="slow" advTm="62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Encoder óptico</a:t>
            </a:r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1"/>
          </p:nvPr>
        </p:nvSpPr>
        <p:spPr>
          <a:xfrm>
            <a:off x="4233041" y="1294991"/>
            <a:ext cx="4778798" cy="301109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Encoder óptico: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 encoder é um transdutor que converte um movimento linear ou angular em sinais digitais. Esses sinais digitais podem ser utilizados para determinar a posição, a direção, a velocidade e a aceleração do sistema ao qual o encoder está acoplado.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 encoder é um transdutor que converte um movimento linear ou angular em sinais digitais. Esses sinais digitais podem ser utilizados para determinar a posição, a direção, a velocidade e a aceleração do sistema ao qual o encoder está acoplado.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Os instrumentos de medição de posição são de extrema importância na precisão e qualidade do processo de usinagem. Existem dois tipos de encoder: linear e rotativo.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 encoder linear controla a posição real da mesa de trabalho e é considerado portanto, mais exato. No entanto, ocupa mais espaço e possui custo elevado.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Os instrumentos de medição rotativos são acoplados diretamente ao eixo de acionamento e permitem controlar tanto a velocidade angular como a posição angular do eixo.</a:t>
            </a: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</p:txBody>
      </p:sp>
      <p:pic>
        <p:nvPicPr>
          <p:cNvPr id="2" name="Google Shape;391;p17">
            <a:extLst>
              <a:ext uri="{FF2B5EF4-FFF2-40B4-BE49-F238E27FC236}">
                <a16:creationId xmlns:a16="http://schemas.microsoft.com/office/drawing/2014/main" id="{111BC9ED-61DE-EE4C-FFDE-EC8BB96456CE}"/>
              </a:ext>
            </a:extLst>
          </p:cNvPr>
          <p:cNvPicPr preferRelativeResize="0"/>
          <p:nvPr/>
        </p:nvPicPr>
        <p:blipFill rotWithShape="1">
          <a:blip r:embed="rId6"/>
          <a:srcRect l="11749" r="27082" b="1"/>
          <a:stretch/>
        </p:blipFill>
        <p:spPr>
          <a:xfrm>
            <a:off x="1147421" y="1687115"/>
            <a:ext cx="2934199" cy="266223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7616B1DD-497C-D5B0-117B-2E49412A8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72"/>
    </mc:Choice>
    <mc:Fallback>
      <p:transition spd="slow" advTm="2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>
            <a:spLocks noGrp="1"/>
          </p:cNvSpPr>
          <p:nvPr>
            <p:ph type="ctrTitle"/>
          </p:nvPr>
        </p:nvSpPr>
        <p:spPr>
          <a:xfrm>
            <a:off x="5209014" y="463888"/>
            <a:ext cx="3310302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3300"/>
              <a:t>Interferômetro a laser</a:t>
            </a:r>
          </a:p>
        </p:txBody>
      </p:sp>
      <p:sp>
        <p:nvSpPr>
          <p:cNvPr id="397" name="Google Shape;397;p18"/>
          <p:cNvSpPr txBox="1">
            <a:spLocks noGrp="1"/>
          </p:cNvSpPr>
          <p:nvPr>
            <p:ph type="subTitle" idx="1"/>
          </p:nvPr>
        </p:nvSpPr>
        <p:spPr>
          <a:xfrm>
            <a:off x="5888723" y="841772"/>
            <a:ext cx="2825856" cy="4105273"/>
          </a:xfrm>
          <a:prstGeom prst="rect">
            <a:avLst/>
          </a:prstGeo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600"/>
              <a:t>Um dos principais padrões metrológicos na área de metrologia dimensional é o sistema de medição linear por interferometria laser, ou simplesmente sistema laser de medição, que é muito utilizado para avaliação de MF devido a sua versatilidade na medição de comprimento, o que pode ser feito com grande exatidão e rapidez.</a:t>
            </a:r>
          </a:p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600"/>
              <a:t>O interferômetro produz uma diferença de caminho percorrido por dois feixes coerentes os quais são sobrepostos e, assim, provocam um padrão de interferência. A análise deste padrão permite a determinação do comprimento de onda da fonte de radiação.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600"/>
              <a:t>Em MF, o interferômetro a laser é utilizado para medir posicionamento dos eixos. A dificuldade na realização e deste tipo de medição é que durante o processo de usinagem os fluidos refrigerantes e os cavacos podem interferir na medição. Além disso, este método não permite medir eixos rotativos (spindle) .</a:t>
            </a:r>
          </a:p>
        </p:txBody>
      </p:sp>
      <p:pic>
        <p:nvPicPr>
          <p:cNvPr id="3" name="Google Shape;399;p18">
            <a:extLst>
              <a:ext uri="{FF2B5EF4-FFF2-40B4-BE49-F238E27FC236}">
                <a16:creationId xmlns:a16="http://schemas.microsoft.com/office/drawing/2014/main" id="{26C4CE39-6477-9979-22A3-7F45FFE80BA1}"/>
              </a:ext>
            </a:extLst>
          </p:cNvPr>
          <p:cNvPicPr preferRelativeResize="0"/>
          <p:nvPr/>
        </p:nvPicPr>
        <p:blipFill rotWithShape="1">
          <a:blip r:embed="rId6"/>
          <a:srcRect l="15883" r="2" b="2"/>
          <a:stretch/>
        </p:blipFill>
        <p:spPr>
          <a:xfrm>
            <a:off x="-4197" y="10"/>
            <a:ext cx="4576197" cy="257055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</p:pic>
      <p:pic>
        <p:nvPicPr>
          <p:cNvPr id="2" name="Google Shape;398;p18">
            <a:extLst>
              <a:ext uri="{FF2B5EF4-FFF2-40B4-BE49-F238E27FC236}">
                <a16:creationId xmlns:a16="http://schemas.microsoft.com/office/drawing/2014/main" id="{8F8A0494-CA09-71CD-416F-4D97DB38C5B2}"/>
              </a:ext>
            </a:extLst>
          </p:cNvPr>
          <p:cNvPicPr preferRelativeResize="0"/>
          <p:nvPr/>
        </p:nvPicPr>
        <p:blipFill rotWithShape="1">
          <a:blip r:embed="rId7"/>
          <a:srcRect l="20790" r="10291" b="2"/>
          <a:stretch/>
        </p:blipFill>
        <p:spPr>
          <a:xfrm>
            <a:off x="-4197" y="2570560"/>
            <a:ext cx="4576197" cy="2572940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  <a:noFill/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44AA1669-326F-ABAB-5E07-1B43675A9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11"/>
    </mc:Choice>
    <mc:Fallback>
      <p:transition spd="slow" advTm="3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50372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pt-BR"/>
              <a:t>Parâmetros do modelo </a:t>
            </a:r>
            <a:endParaRPr/>
          </a:p>
        </p:txBody>
      </p:sp>
      <p:sp>
        <p:nvSpPr>
          <p:cNvPr id="405" name="Google Shape;405;p19"/>
          <p:cNvSpPr txBox="1">
            <a:spLocks noGrp="1"/>
          </p:cNvSpPr>
          <p:nvPr>
            <p:ph type="subTitle" idx="1"/>
          </p:nvPr>
        </p:nvSpPr>
        <p:spPr>
          <a:xfrm>
            <a:off x="0" y="1657150"/>
            <a:ext cx="56097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r>
              <a:rPr lang="pt-BR"/>
              <a:t>Regressão é um tipo de modelagem matemática que determina a relação entre duas ou mais variáveis, ou seja, verifica como o comportamento de uma variável pode mudar o comportamento de outra. A análise de regressão possibilita encontrar uma relação entre as variáveis de entrada e de saída por meio de relações empíricas. A utilização desta abordagem necessita de coleta de dados e do uso de métodos estatísticos de análise de regressão linear.</a:t>
            </a:r>
            <a:endParaRPr/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endParaRPr/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r>
              <a:rPr lang="pt-BR"/>
              <a:t>Modelo estatístico</a:t>
            </a:r>
            <a:endParaRPr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r>
              <a:rPr lang="pt-BR"/>
              <a:t>Os principais parâmetros envolvidos neste trabalho são variação de temperatura (X) e erro de posicionamento (Y ). Dados n pares (X1,Y1), (X2,Y2), ... , (Xn,Yn), deve-se considerar que Y é uma função linear de X.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endParaRPr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A8EA841C-C09F-E0EF-03C3-18AAB8790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34"/>
    </mc:Choice>
    <mc:Fallback>
      <p:transition spd="slow" advTm="17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ctrTitle"/>
          </p:nvPr>
        </p:nvSpPr>
        <p:spPr>
          <a:xfrm>
            <a:off x="6308835" y="463888"/>
            <a:ext cx="2211180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2400"/>
              <a:t>Parâmetros do modelo</a:t>
            </a:r>
          </a:p>
        </p:txBody>
      </p:sp>
      <p:sp>
        <p:nvSpPr>
          <p:cNvPr id="411" name="Google Shape;411;p20"/>
          <p:cNvSpPr txBox="1">
            <a:spLocks noGrp="1"/>
          </p:cNvSpPr>
          <p:nvPr>
            <p:ph type="subTitle" idx="1"/>
          </p:nvPr>
        </p:nvSpPr>
        <p:spPr>
          <a:xfrm>
            <a:off x="6308835" y="1687115"/>
            <a:ext cx="2211180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Método dos mínimos quadrados</a:t>
            </a: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O objetivo é minimizar a função:</a:t>
            </a: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 Estimação do coeficiente de determinação pela análise geométrica da regressão linear.</a:t>
            </a:r>
          </a:p>
        </p:txBody>
      </p:sp>
      <p:pic>
        <p:nvPicPr>
          <p:cNvPr id="413" name="Google Shape;413;p20"/>
          <p:cNvPicPr preferRelativeResize="0"/>
          <p:nvPr/>
        </p:nvPicPr>
        <p:blipFill rotWithShape="1">
          <a:blip r:embed="rId6"/>
          <a:srcRect t="1957" r="-2" b="-2"/>
          <a:stretch/>
        </p:blipFill>
        <p:spPr>
          <a:xfrm>
            <a:off x="-4197" y="10"/>
            <a:ext cx="5668905" cy="2570550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</p:pic>
      <p:pic>
        <p:nvPicPr>
          <p:cNvPr id="412" name="Google Shape;412;p20"/>
          <p:cNvPicPr preferRelativeResize="0"/>
          <p:nvPr/>
        </p:nvPicPr>
        <p:blipFill rotWithShape="1">
          <a:blip r:embed="rId7"/>
          <a:srcRect l="4305" r="52730" b="-1"/>
          <a:stretch/>
        </p:blipFill>
        <p:spPr>
          <a:xfrm>
            <a:off x="-4197" y="2570560"/>
            <a:ext cx="5668905" cy="2572940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  <a:noFill/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6296A9CE-0072-E726-5679-942BF37A7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10"/>
    </mc:Choice>
    <mc:Fallback>
      <p:transition spd="slow" advTm="23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291" name="Rectangle 29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6749" y="1676400"/>
            <a:ext cx="5270501" cy="1797050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2175073"/>
            <a:ext cx="8236545" cy="908643"/>
            <a:chOff x="605895" y="2900097"/>
            <a:chExt cx="10982062" cy="1211524"/>
          </a:xfrm>
          <a:effectLst/>
        </p:grpSpPr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0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  <p:sp>
          <p:nvSpPr>
            <p:cNvPr id="31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84" name="Google Shape;284;p2"/>
          <p:cNvSpPr txBox="1">
            <a:spLocks noGrp="1"/>
          </p:cNvSpPr>
          <p:nvPr>
            <p:ph type="ctrTitle"/>
          </p:nvPr>
        </p:nvSpPr>
        <p:spPr>
          <a:xfrm>
            <a:off x="2000250" y="1746250"/>
            <a:ext cx="5143500" cy="102592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dirty="0">
                <a:solidFill>
                  <a:srgbClr val="FFFFFF"/>
                </a:solidFill>
              </a:rPr>
              <a:t>Artigo 01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285" name="Google Shape;285;p2"/>
          <p:cNvSpPr txBox="1">
            <a:spLocks noGrp="1"/>
          </p:cNvSpPr>
          <p:nvPr>
            <p:ph type="subTitle" idx="1"/>
          </p:nvPr>
        </p:nvSpPr>
        <p:spPr>
          <a:xfrm>
            <a:off x="1850546" y="2154194"/>
            <a:ext cx="5391150" cy="1230513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Título: Estudo do erro de posicionamento do eixo X em função da temperatura de um centro de usinagem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Nome: Cláudia </a:t>
            </a:r>
            <a:r>
              <a:rPr lang="pt-BR" sz="700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Hespenholo</a:t>
            </a: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Nascimento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Ano de publicação: 2015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NASCIMENTO, C.H. Estudo do erro de posicionamento do eixo X em função</a:t>
            </a:r>
            <a:endParaRPr lang="pt-BR" sz="700" dirty="0">
              <a:solidFill>
                <a:schemeClr val="bg2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da temperatura de um centro de usinagem. 2015, 126 f. Tese (Doutorado)-</a:t>
            </a:r>
            <a:endParaRPr lang="pt-BR" sz="700" dirty="0">
              <a:solidFill>
                <a:schemeClr val="bg2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7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Escola de Engenharia de São Carlos, Universidade de São Paulo, São Paulo, 2015.</a:t>
            </a:r>
            <a:endParaRPr lang="pt-BR" sz="700" dirty="0">
              <a:solidFill>
                <a:schemeClr val="bg2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7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7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7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7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700" dirty="0">
              <a:solidFill>
                <a:schemeClr val="bg2"/>
              </a:solidFill>
            </a:endParaRP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DB187B5C-47C2-DCDC-2CAF-726092C80C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5703"/>
    </mc:Choice>
    <mc:Fallback>
      <p:transition spd="slow" advTm="9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/>
          <p:cNvSpPr txBox="1">
            <a:spLocks noGrp="1"/>
          </p:cNvSpPr>
          <p:nvPr>
            <p:ph type="ctrTitle"/>
          </p:nvPr>
        </p:nvSpPr>
        <p:spPr>
          <a:xfrm>
            <a:off x="5971889" y="463888"/>
            <a:ext cx="2313668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400"/>
              <a:t>Fatores</a:t>
            </a:r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1"/>
          </p:nvPr>
        </p:nvSpPr>
        <p:spPr>
          <a:xfrm>
            <a:off x="5971889" y="1687115"/>
            <a:ext cx="2313669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Rigidez estática: Refere-se à capacidade da estrutura da máquina-ferramenta de resistir a deformações sob carregamentos estáticos, como peso das partes móveis, peças de trabalho e forças de usinagem. Isso é importante para manter a precisão dimensional e a estabilidade durante o processo de usinagem.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Estabilidade química: Envolve a resistência da estrutura da máquina a produtos químicos e fluidos utilizados no ambiente de usinagem. É importante para garantir a durabilidade e integridade da máquina ao longo do tempo.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421" name="Picture 420">
            <a:extLst>
              <a:ext uri="{FF2B5EF4-FFF2-40B4-BE49-F238E27FC236}">
                <a16:creationId xmlns:a16="http://schemas.microsoft.com/office/drawing/2014/main" id="{656CEDD2-B744-4E4B-ED38-E2743FDFD3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4" r="43027" b="-2"/>
          <a:stretch/>
        </p:blipFill>
        <p:spPr>
          <a:xfrm>
            <a:off x="-4197" y="10"/>
            <a:ext cx="5668905" cy="514349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41A07F16-4AF5-E40A-8F44-5A6A5BF035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5"/>
    </mc:Choice>
    <mc:Fallback>
      <p:transition spd="slow" advTm="43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ctrTitle"/>
          </p:nvPr>
        </p:nvSpPr>
        <p:spPr>
          <a:xfrm>
            <a:off x="6043047" y="834961"/>
            <a:ext cx="2617177" cy="179751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300"/>
              <a:t>Fatores</a:t>
            </a:r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6034999" y="2701528"/>
            <a:ext cx="2625226" cy="153954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400"/>
              <a:t>Alinhamento do laser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endParaRPr lang="pt-BR" sz="400"/>
          </a:p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400"/>
              <a:t>No sistema de interferometria, a distância linear é realizada por dois cubos retrorrefletores e um cubo divisor de feixes. O fator mais importante neste tipo de medição é o alinhamento entre estes componentes. O mau alinhamento dos componentes compromete o resultado da medição.</a:t>
            </a:r>
          </a:p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400"/>
              <a:t>Os dois feixes de laser devem incidir perpendicularmente sobre o divisor de feixe. Por ser um polarizador, o divisor de feixe transmite um feixe com polarização vertical ao cubo retrorrefletor móvel e o outro feixe é transmitido com polarização horizontal em direção ao cubo retrorrefletor fixo. O feixe de reflexão dos feixes deve voltar pelo mesmo caminho do feixe inicial. Além disso, os dois feixes, após a polarização, devem ser propagados ortogonalmente entre si pra que não exista interferência entre estes feixes.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88E51C-16D7-593D-045F-FE42C7EA4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41" y="1652083"/>
            <a:ext cx="4584286" cy="1833714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221F5209-9FBF-C0ED-24AE-C62D207383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27"/>
    </mc:Choice>
    <mc:Fallback>
      <p:transition spd="slow" advTm="22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C0C3C-80FA-237A-35F1-94A645D11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318" y="834961"/>
            <a:ext cx="2801206" cy="1797511"/>
          </a:xfrm>
        </p:spPr>
        <p:txBody>
          <a:bodyPr>
            <a:normAutofit/>
          </a:bodyPr>
          <a:lstStyle/>
          <a:p>
            <a:r>
              <a:rPr lang="pt-BR" dirty="0"/>
              <a:t>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9694AA-5996-83B5-4473-FA0BDC78C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047" y="858470"/>
            <a:ext cx="3476687" cy="16427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6CCDA6-F543-B3FB-3C74-6C7947C81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046" y="2706211"/>
            <a:ext cx="3476687" cy="1503667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AE1824C0-768D-5470-B6C8-D8095031E8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0564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99"/>
    </mc:Choice>
    <mc:Fallback>
      <p:transition spd="slow" advTm="69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3CEEA-9643-E487-E0C2-3CE26310B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924" y="3404679"/>
            <a:ext cx="6718151" cy="88712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Gráficos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C350A-CA77-2E42-7317-B97044D1E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525" y="713619"/>
            <a:ext cx="6031404" cy="2231620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667E8043-8D85-092C-31C0-BFD19E2F54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000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53"/>
    </mc:Choice>
    <mc:Fallback>
      <p:transition spd="slow" advTm="16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2D563E0-73A7-E408-54C6-657FC5663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24" y="212236"/>
            <a:ext cx="8030696" cy="3867690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00CD38F1-CA22-50C7-7B93-AF4E360F9D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603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35"/>
    </mc:Choice>
    <mc:Fallback>
      <p:transition spd="slow" advTm="93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32C7735-B7EB-9B77-04CF-B2B941AA9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602" y="482600"/>
            <a:ext cx="4492794" cy="4178299"/>
          </a:xfrm>
          <a:prstGeom prst="rect">
            <a:avLst/>
          </a:prstGeom>
        </p:spPr>
      </p:pic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3C8799FA-B730-3703-AE1F-CF0E77AA5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251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243"/>
    </mc:Choice>
    <mc:Fallback>
      <p:transition spd="slow" advTm="163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"/>
          <p:cNvSpPr txBox="1">
            <a:spLocks noGrp="1"/>
          </p:cNvSpPr>
          <p:nvPr>
            <p:ph type="ctrTitle"/>
          </p:nvPr>
        </p:nvSpPr>
        <p:spPr>
          <a:xfrm>
            <a:off x="5209014" y="463888"/>
            <a:ext cx="3310302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Objetivo</a:t>
            </a:r>
          </a:p>
        </p:txBody>
      </p:sp>
      <p:sp>
        <p:nvSpPr>
          <p:cNvPr id="291" name="Google Shape;291;p3"/>
          <p:cNvSpPr txBox="1">
            <a:spLocks noGrp="1"/>
          </p:cNvSpPr>
          <p:nvPr>
            <p:ph type="subTitle" idx="1"/>
          </p:nvPr>
        </p:nvSpPr>
        <p:spPr>
          <a:xfrm>
            <a:off x="5209014" y="1687115"/>
            <a:ext cx="3310302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É desenvolver uma metodologia para corrigir os erros de posicionamento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     Levando em consideração os erros de posicionamento no eixo X da MF gerados devido à geração de calor durante o processo de usinagem, este trabalho tem como objetivo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desenvolver uma metodologia baseada em dois métodos numéricos, análise de regressão linear múltipla e matrizes de transformação homogênea para compensar estes erros.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     Usando modelo regressão linear, equações lineares obtidas pelo métodos de análise de regressão como mínimos quadrados, correlaciona as variáveis de temperatura e erros de posicionamento. O resultado é gerar valores previstos para ter o mínimo impacto de erros ao posicionamento que é utilizados para correção destes erros.  </a:t>
            </a:r>
          </a:p>
        </p:txBody>
      </p:sp>
      <p:pic>
        <p:nvPicPr>
          <p:cNvPr id="292" name="Google Shape;292;p3" descr="Uma imagem contendo no interior, mesa, motor, prata&#10;&#10;Descrição gerada automaticamente"/>
          <p:cNvPicPr preferRelativeResize="0"/>
          <p:nvPr/>
        </p:nvPicPr>
        <p:blipFill rotWithShape="1">
          <a:blip r:embed="rId6"/>
          <a:srcRect l="27953" r="3689" b="-1"/>
          <a:stretch/>
        </p:blipFill>
        <p:spPr>
          <a:xfrm>
            <a:off x="-4197" y="10"/>
            <a:ext cx="4576197" cy="257055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</p:pic>
      <p:pic>
        <p:nvPicPr>
          <p:cNvPr id="293" name="Google Shape;293;p3"/>
          <p:cNvPicPr preferRelativeResize="0"/>
          <p:nvPr/>
        </p:nvPicPr>
        <p:blipFill rotWithShape="1">
          <a:blip r:embed="rId7"/>
          <a:srcRect r="7961" b="3"/>
          <a:stretch/>
        </p:blipFill>
        <p:spPr>
          <a:xfrm>
            <a:off x="-4197" y="2570560"/>
            <a:ext cx="4576197" cy="2572940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  <a:noFill/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12B5EA3C-D292-759D-EACB-029070891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83"/>
    </mc:Choice>
    <mc:Fallback>
      <p:transition spd="slow" advTm="44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Metodologia utilizada</a:t>
            </a:r>
          </a:p>
        </p:txBody>
      </p:sp>
      <p:sp>
        <p:nvSpPr>
          <p:cNvPr id="299" name="Google Shape;299;p4"/>
          <p:cNvSpPr txBox="1">
            <a:spLocks noGrp="1"/>
          </p:cNvSpPr>
          <p:nvPr>
            <p:ph type="subTitle" idx="1"/>
          </p:nvPr>
        </p:nvSpPr>
        <p:spPr>
          <a:xfrm>
            <a:off x="4752545" y="1687115"/>
            <a:ext cx="3533012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Foi realizado um levantamento dos erros de posicionamento experimentalmente ao longo do eixo X da MF em diferentes condições de trabalho, simultaneamente medindo a variação de temperatura.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b="0" i="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  <a:sym typeface="Arial"/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Os dados foram tratados e sintetizados utilizando a metodologia das matrizes homogêneas de transformação para armazenar os erros de posicionamento referentes à trajetória da mesa da MF ao longo do eixo X.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Os elementos da matriz resultante foram utilizados como dados de entrada para análise de regressão linear múltipla, correlacionando as variáveis de temperatura e erros de posicionamento.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b="0" i="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  <a:sym typeface="Arial"/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As equações lineares obtidas no método de análise de regressão geraram valores previstos para os erros de posicionamento, que foram utilizados para correção desses erros.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</p:txBody>
      </p:sp>
      <p:pic>
        <p:nvPicPr>
          <p:cNvPr id="300" name="Google Shape;300;p4" descr="Diagrama&#10;&#10;Descrição gerada automaticamente"/>
          <p:cNvPicPr preferRelativeResize="0"/>
          <p:nvPr/>
        </p:nvPicPr>
        <p:blipFill rotWithShape="1">
          <a:blip r:embed="rId6"/>
          <a:srcRect b="9379"/>
          <a:stretch/>
        </p:blipFill>
        <p:spPr>
          <a:xfrm>
            <a:off x="863157" y="1687115"/>
            <a:ext cx="3502727" cy="266223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07ED69F2-779F-B38C-7A3C-776826AFD2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98"/>
    </mc:Choice>
    <mc:Fallback>
      <p:transition spd="slow" advTm="104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Que tipo de erro a máquina apresenta</a:t>
            </a:r>
          </a:p>
        </p:txBody>
      </p:sp>
      <p:sp>
        <p:nvSpPr>
          <p:cNvPr id="306" name="Google Shape;306;p5"/>
          <p:cNvSpPr txBox="1">
            <a:spLocks noGrp="1"/>
          </p:cNvSpPr>
          <p:nvPr>
            <p:ph type="subTitle" idx="1"/>
          </p:nvPr>
        </p:nvSpPr>
        <p:spPr>
          <a:xfrm>
            <a:off x="3775934" y="1687115"/>
            <a:ext cx="4509624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  Diversos fatores influenciam no posicionamento da ferramenta em relação à peça. Entre eles, os principais fatores que influenciam este erro relativo são os erros geométricos da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Principais fontes de erro em máquinas-ferramenta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 MF e os efeitos térmicos sobre os eixos. Outras fontes de erros são a precisão do sistema de medição linear, deformação elástica dos componentes de acionamentos, forças de gravidade, sistemas de controle, forças de corte e vibrações.</a:t>
            </a:r>
          </a:p>
        </p:txBody>
      </p:sp>
      <p:pic>
        <p:nvPicPr>
          <p:cNvPr id="307" name="Google Shape;307;p5"/>
          <p:cNvPicPr preferRelativeResize="0"/>
          <p:nvPr/>
        </p:nvPicPr>
        <p:blipFill rotWithShape="1">
          <a:blip r:embed="rId6"/>
          <a:srcRect b="3425"/>
          <a:stretch/>
        </p:blipFill>
        <p:spPr>
          <a:xfrm>
            <a:off x="856058" y="2233568"/>
            <a:ext cx="2620948" cy="156933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D60DE582-DBCC-237A-E1AF-593BF8422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81"/>
    </mc:Choice>
    <mc:Fallback>
      <p:transition spd="slow" advTm="44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"/>
          <p:cNvSpPr txBox="1">
            <a:spLocks noGrp="1"/>
          </p:cNvSpPr>
          <p:nvPr>
            <p:ph type="ctrTitle"/>
          </p:nvPr>
        </p:nvSpPr>
        <p:spPr>
          <a:xfrm>
            <a:off x="6043047" y="834961"/>
            <a:ext cx="2617177" cy="179751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800"/>
              <a:t>Maior erro, erro geométricos</a:t>
            </a:r>
          </a:p>
        </p:txBody>
      </p:sp>
      <p:sp>
        <p:nvSpPr>
          <p:cNvPr id="313" name="Google Shape;313;p6"/>
          <p:cNvSpPr txBox="1">
            <a:spLocks noGrp="1"/>
          </p:cNvSpPr>
          <p:nvPr>
            <p:ph type="subTitle" idx="1"/>
          </p:nvPr>
        </p:nvSpPr>
        <p:spPr>
          <a:xfrm>
            <a:off x="6034999" y="2701528"/>
            <a:ext cx="2625226" cy="153954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900" dirty="0">
                <a:solidFill>
                  <a:schemeClr val="tx1"/>
                </a:solidFill>
              </a:rPr>
              <a:t>    Os erros geométricos ocorrem em todos os eixos e são compostos por três eixos de translação e três eixos de rotação. Estes erros são provenientes de imperfeições mecânicas nas estruturas das </a:t>
            </a:r>
            <a:r>
              <a:rPr lang="pt-BR" sz="900" dirty="0" err="1">
                <a:solidFill>
                  <a:schemeClr val="tx1"/>
                </a:solidFill>
              </a:rPr>
              <a:t>MFs</a:t>
            </a:r>
            <a:r>
              <a:rPr lang="pt-BR" sz="900" dirty="0">
                <a:solidFill>
                  <a:schemeClr val="tx1"/>
                </a:solidFill>
              </a:rPr>
              <a:t> e de desalinhamentos dos componentes. Como</a:t>
            </a:r>
          </a:p>
        </p:txBody>
      </p:sp>
      <p:pic>
        <p:nvPicPr>
          <p:cNvPr id="314" name="Google Shape;314;p6" descr="Diagrama&#10;&#10;Descrição gerada automaticamente"/>
          <p:cNvPicPr preferRelativeResize="0"/>
          <p:nvPr/>
        </p:nvPicPr>
        <p:blipFill rotWithShape="1">
          <a:blip r:embed="rId6"/>
          <a:srcRect b="5031"/>
          <a:stretch/>
        </p:blipFill>
        <p:spPr>
          <a:xfrm>
            <a:off x="839241" y="1643790"/>
            <a:ext cx="4584286" cy="1850301"/>
          </a:xfrm>
          <a:prstGeom prst="rect">
            <a:avLst/>
          </a:prstGeom>
          <a:noFill/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7384A694-1A4A-535B-3189-70391D243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55"/>
    </mc:Choice>
    <mc:Fallback>
      <p:transition spd="slow" advTm="31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 txBox="1">
            <a:spLocks noGrp="1"/>
          </p:cNvSpPr>
          <p:nvPr>
            <p:ph type="ctrTitle"/>
          </p:nvPr>
        </p:nvSpPr>
        <p:spPr>
          <a:xfrm>
            <a:off x="4836318" y="463888"/>
            <a:ext cx="344923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300"/>
              <a:t>Técnica de avaliação utilizada -Aferição</a:t>
            </a:r>
            <a:br>
              <a:rPr lang="en-US" sz="2300"/>
            </a:br>
            <a:r>
              <a:rPr lang="en-US" sz="2300"/>
              <a:t>Técnica usada </a:t>
            </a:r>
          </a:p>
        </p:txBody>
      </p:sp>
      <p:sp>
        <p:nvSpPr>
          <p:cNvPr id="320" name="Google Shape;320;p7"/>
          <p:cNvSpPr txBox="1">
            <a:spLocks noGrp="1"/>
          </p:cNvSpPr>
          <p:nvPr>
            <p:ph type="subTitle" idx="1"/>
          </p:nvPr>
        </p:nvSpPr>
        <p:spPr>
          <a:xfrm>
            <a:off x="4836318" y="1687115"/>
            <a:ext cx="3449240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Técnica de avaliação utilizada é a interferometria a laser.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Essa técnica é aplicada para medir o posicionamento dos eixos em máquinas-ferramenta. O interferômetro a laser produz uma diferença de caminho percorrido por dois feixes de luz coerentes, os quais são sobrepostos, resultando em um padrão de interferência. A análise desse padrão permite determinar o comprimento de onda da fonte de radiação, o que possibilita medir o posicionamento dos eixos com grande precisão.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      No contexto das máquinas-ferramenta, o interferômetro a laser é usado para avaliar o posicionamento dos eixos durante o processo de usinagem. No entanto, é importante destacar que essa técnica enfrenta desafios, como a interferência dos fluidos refrigerantes e cavacos durante a usinagem, além de não permitir a medição dos eixos rotativos, como o spindle.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322" name="Picture 321" descr="Processamento de torno CNC">
            <a:extLst>
              <a:ext uri="{FF2B5EF4-FFF2-40B4-BE49-F238E27FC236}">
                <a16:creationId xmlns:a16="http://schemas.microsoft.com/office/drawing/2014/main" id="{EE4FF622-345B-5AAF-BD93-D841B367DD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320" r="292"/>
          <a:stretch/>
        </p:blipFill>
        <p:spPr>
          <a:xfrm>
            <a:off x="-4197" y="10"/>
            <a:ext cx="4576197" cy="514349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9A2E9FE1-ADCC-E48F-3BCF-C3FFC756FE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15"/>
    </mc:Choice>
    <mc:Fallback>
      <p:transition spd="slow" advTm="6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"/>
          <p:cNvSpPr txBox="1"/>
          <p:nvPr/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  <a:buSzPts val="3600"/>
            </a:pPr>
            <a:r>
              <a:rPr lang="en-US" sz="3300" b="1" i="0" u="none" strike="noStrike" cap="all">
                <a:latin typeface="+mj-lt"/>
                <a:ea typeface="+mj-ea"/>
                <a:cs typeface="+mj-cs"/>
                <a:sym typeface="Maven Pro"/>
              </a:rPr>
              <a:t>Técnica de avaliação utilizada</a:t>
            </a:r>
            <a:br>
              <a:rPr lang="en-US" sz="3300" b="1" i="0" u="none" strike="noStrike" cap="all">
                <a:latin typeface="+mj-lt"/>
                <a:ea typeface="+mj-ea"/>
                <a:cs typeface="+mj-cs"/>
                <a:sym typeface="Maven Pro"/>
              </a:rPr>
            </a:br>
            <a:r>
              <a:rPr lang="en-US" sz="3300" b="1" i="0" u="none" strike="noStrike" cap="all">
                <a:latin typeface="+mj-lt"/>
                <a:ea typeface="+mj-ea"/>
                <a:cs typeface="+mj-cs"/>
                <a:sym typeface="Maven Pro"/>
              </a:rPr>
              <a:t>Técnica do modelo </a:t>
            </a:r>
          </a:p>
        </p:txBody>
      </p:sp>
      <p:graphicFrame>
        <p:nvGraphicFramePr>
          <p:cNvPr id="328" name="Google Shape;325;p8">
            <a:extLst>
              <a:ext uri="{FF2B5EF4-FFF2-40B4-BE49-F238E27FC236}">
                <a16:creationId xmlns:a16="http://schemas.microsoft.com/office/drawing/2014/main" id="{F621C244-3103-EC50-22FF-3F667370A2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9257140"/>
              </p:ext>
            </p:extLst>
          </p:nvPr>
        </p:nvGraphicFramePr>
        <p:xfrm>
          <a:off x="856059" y="1687116"/>
          <a:ext cx="7429500" cy="265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288215AF-8868-A9C3-7AD7-B66121882C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56"/>
    </mc:Choice>
    <mc:Fallback>
      <p:transition spd="slow" advTm="38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Métricas</a:t>
            </a:r>
          </a:p>
        </p:txBody>
      </p:sp>
      <p:graphicFrame>
        <p:nvGraphicFramePr>
          <p:cNvPr id="660" name="Google Shape;332;p9">
            <a:extLst>
              <a:ext uri="{FF2B5EF4-FFF2-40B4-BE49-F238E27FC236}">
                <a16:creationId xmlns:a16="http://schemas.microsoft.com/office/drawing/2014/main" id="{43945B81-B64A-A7AB-2D9F-B952C6FB4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7393935"/>
              </p:ext>
            </p:extLst>
          </p:nvPr>
        </p:nvGraphicFramePr>
        <p:xfrm>
          <a:off x="856059" y="1687116"/>
          <a:ext cx="7429500" cy="265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DAC9A82B-970C-E201-BAC4-428E7E3842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83"/>
    </mc:Choice>
    <mc:Fallback>
      <p:transition spd="slow" advTm="31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99</TotalTime>
  <Words>2315</Words>
  <Application>Microsoft Office PowerPoint</Application>
  <PresentationFormat>Apresentação na tela (16:9)</PresentationFormat>
  <Paragraphs>117</Paragraphs>
  <Slides>25</Slides>
  <Notes>21</Notes>
  <HiddenSlides>0</HiddenSlides>
  <MMClips>25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Nunito</vt:lpstr>
      <vt:lpstr>Tw Cen MT</vt:lpstr>
      <vt:lpstr>Circuito</vt:lpstr>
      <vt:lpstr>Trabalho 01 </vt:lpstr>
      <vt:lpstr>Artigo 01 </vt:lpstr>
      <vt:lpstr>Objetivo</vt:lpstr>
      <vt:lpstr>Metodologia utilizada</vt:lpstr>
      <vt:lpstr>Que tipo de erro a máquina apresenta</vt:lpstr>
      <vt:lpstr>Maior erro, erro geométricos</vt:lpstr>
      <vt:lpstr>Técnica de avaliação utilizada -Aferição Técnica usada </vt:lpstr>
      <vt:lpstr>Apresentação do PowerPoint</vt:lpstr>
      <vt:lpstr>Métricas</vt:lpstr>
      <vt:lpstr>Carga de trabalho </vt:lpstr>
      <vt:lpstr>Carga de Trabalho</vt:lpstr>
      <vt:lpstr>Parâmetro da máquina ferramenta</vt:lpstr>
      <vt:lpstr>Parâmetro da máquina ferramenta</vt:lpstr>
      <vt:lpstr>Parâmetro da máquina ferramenta</vt:lpstr>
      <vt:lpstr>Parâmetro da máquina ferramenta</vt:lpstr>
      <vt:lpstr>Encoder óptico</vt:lpstr>
      <vt:lpstr>Interferômetro a laser</vt:lpstr>
      <vt:lpstr>Parâmetros do modelo </vt:lpstr>
      <vt:lpstr>Parâmetros do modelo</vt:lpstr>
      <vt:lpstr>Fatores</vt:lpstr>
      <vt:lpstr>Fatores</vt:lpstr>
      <vt:lpstr>Dados</vt:lpstr>
      <vt:lpstr>Gráficos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01 </dc:title>
  <cp:lastModifiedBy>DANIEL OLIVEIRA DOS SANTOS</cp:lastModifiedBy>
  <cp:revision>9</cp:revision>
  <dcterms:modified xsi:type="dcterms:W3CDTF">2024-04-13T15:14:58Z</dcterms:modified>
</cp:coreProperties>
</file>